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601200" cy="128016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FAB"/>
    <a:srgbClr val="B3DB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7" d="100"/>
          <a:sy n="47" d="100"/>
        </p:scale>
        <p:origin x="244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lt-LT" smtClean="0"/>
              <a:t>Spustelėję redag. ruoš. pavad. stilių</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lt-LT" smtClean="0"/>
              <a:t>Spustelėkite norėdami redaguoti šablono paantraštės stilių</a:t>
            </a:r>
            <a:endParaRPr lang="en-US" dirty="0"/>
          </a:p>
        </p:txBody>
      </p:sp>
      <p:sp>
        <p:nvSpPr>
          <p:cNvPr id="4" name="Date Placeholder 3"/>
          <p:cNvSpPr>
            <a:spLocks noGrp="1"/>
          </p:cNvSpPr>
          <p:nvPr>
            <p:ph type="dt" sz="half" idx="10"/>
          </p:nvPr>
        </p:nvSpPr>
        <p:spPr/>
        <p:txBody>
          <a:bodyPr/>
          <a:lstStyle/>
          <a:p>
            <a:fld id="{B075D596-8B24-4F81-ABB9-B7D6F91EEFCD}" type="datetimeFigureOut">
              <a:rPr lang="lt-LT" smtClean="0"/>
              <a:t>2020-04-03</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2876956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Vertical Text Placeholder 2"/>
          <p:cNvSpPr>
            <a:spLocks noGrp="1"/>
          </p:cNvSpPr>
          <p:nvPr>
            <p:ph type="body" orient="vert" idx="1"/>
          </p:nvPr>
        </p:nvSpPr>
        <p:spPr/>
        <p:txBody>
          <a:bodyPr vert="eaVe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B075D596-8B24-4F81-ABB9-B7D6F91EEFCD}" type="datetimeFigureOut">
              <a:rPr lang="lt-LT" smtClean="0"/>
              <a:t>2020-04-03</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3586489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lt-LT" smtClean="0"/>
              <a:t>Spustelėję redag. ruoš. pavad. stilių</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B075D596-8B24-4F81-ABB9-B7D6F91EEFCD}" type="datetimeFigureOut">
              <a:rPr lang="lt-LT" smtClean="0"/>
              <a:t>2020-04-03</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1145727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Content Placeholder 2"/>
          <p:cNvSpPr>
            <a:spLocks noGrp="1"/>
          </p:cNvSpPr>
          <p:nvPr>
            <p:ph idx="1"/>
          </p:nvPr>
        </p:nvSpPr>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B075D596-8B24-4F81-ABB9-B7D6F91EEFCD}" type="datetimeFigureOut">
              <a:rPr lang="lt-LT" smtClean="0"/>
              <a:t>2020-04-03</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3259120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lt-LT" smtClean="0"/>
              <a:t>Spustelėję redag. ruoš. pavad. stilių</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p:txBody>
          <a:bodyPr/>
          <a:lstStyle/>
          <a:p>
            <a:fld id="{B075D596-8B24-4F81-ABB9-B7D6F91EEFCD}" type="datetimeFigureOut">
              <a:rPr lang="lt-LT" smtClean="0"/>
              <a:t>2020-04-03</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169689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5" name="Date Placeholder 4"/>
          <p:cNvSpPr>
            <a:spLocks noGrp="1"/>
          </p:cNvSpPr>
          <p:nvPr>
            <p:ph type="dt" sz="half" idx="10"/>
          </p:nvPr>
        </p:nvSpPr>
        <p:spPr/>
        <p:txBody>
          <a:bodyPr/>
          <a:lstStyle/>
          <a:p>
            <a:fld id="{B075D596-8B24-4F81-ABB9-B7D6F91EEFCD}" type="datetimeFigureOut">
              <a:rPr lang="lt-LT" smtClean="0"/>
              <a:t>2020-04-03</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2126852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lt-LT" smtClean="0"/>
              <a:t>Spustelėję redag. ruoš. pavad. stilių</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lt-LT" smtClean="0"/>
              <a:t>Redaguoti šablono teksto stilius</a:t>
            </a:r>
          </a:p>
        </p:txBody>
      </p:sp>
      <p:sp>
        <p:nvSpPr>
          <p:cNvPr id="4" name="Content Placeholder 3"/>
          <p:cNvSpPr>
            <a:spLocks noGrp="1"/>
          </p:cNvSpPr>
          <p:nvPr>
            <p:ph sz="half" idx="2"/>
          </p:nvPr>
        </p:nvSpPr>
        <p:spPr>
          <a:xfrm>
            <a:off x="661334" y="4676140"/>
            <a:ext cx="4061757" cy="687789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lt-LT" smtClean="0"/>
              <a:t>Redaguoti šablono teksto stilius</a:t>
            </a:r>
          </a:p>
        </p:txBody>
      </p:sp>
      <p:sp>
        <p:nvSpPr>
          <p:cNvPr id="6" name="Content Placeholder 5"/>
          <p:cNvSpPr>
            <a:spLocks noGrp="1"/>
          </p:cNvSpPr>
          <p:nvPr>
            <p:ph sz="quarter" idx="4"/>
          </p:nvPr>
        </p:nvSpPr>
        <p:spPr>
          <a:xfrm>
            <a:off x="4860608" y="4676140"/>
            <a:ext cx="4081761" cy="687789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7" name="Date Placeholder 6"/>
          <p:cNvSpPr>
            <a:spLocks noGrp="1"/>
          </p:cNvSpPr>
          <p:nvPr>
            <p:ph type="dt" sz="half" idx="10"/>
          </p:nvPr>
        </p:nvSpPr>
        <p:spPr/>
        <p:txBody>
          <a:bodyPr/>
          <a:lstStyle/>
          <a:p>
            <a:fld id="{B075D596-8B24-4F81-ABB9-B7D6F91EEFCD}" type="datetimeFigureOut">
              <a:rPr lang="lt-LT" smtClean="0"/>
              <a:t>2020-04-03</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4097167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Date Placeholder 2"/>
          <p:cNvSpPr>
            <a:spLocks noGrp="1"/>
          </p:cNvSpPr>
          <p:nvPr>
            <p:ph type="dt" sz="half" idx="10"/>
          </p:nvPr>
        </p:nvSpPr>
        <p:spPr/>
        <p:txBody>
          <a:bodyPr/>
          <a:lstStyle/>
          <a:p>
            <a:fld id="{B075D596-8B24-4F81-ABB9-B7D6F91EEFCD}" type="datetimeFigureOut">
              <a:rPr lang="lt-LT" smtClean="0"/>
              <a:t>2020-04-03</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1943595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75D596-8B24-4F81-ABB9-B7D6F91EEFCD}" type="datetimeFigureOut">
              <a:rPr lang="lt-LT" smtClean="0"/>
              <a:t>2020-04-03</a:t>
            </a:fld>
            <a:endParaRPr lang="lt-LT"/>
          </a:p>
        </p:txBody>
      </p:sp>
      <p:sp>
        <p:nvSpPr>
          <p:cNvPr id="3" name="Footer Placeholder 2"/>
          <p:cNvSpPr>
            <a:spLocks noGrp="1"/>
          </p:cNvSpPr>
          <p:nvPr>
            <p:ph type="ftr" sz="quarter" idx="11"/>
          </p:nvPr>
        </p:nvSpPr>
        <p:spPr/>
        <p:txBody>
          <a:bodyPr/>
          <a:lstStyle/>
          <a:p>
            <a:endParaRPr lang="lt-LT"/>
          </a:p>
        </p:txBody>
      </p:sp>
      <p:sp>
        <p:nvSpPr>
          <p:cNvPr id="4" name="Slide Number Placeholder 3"/>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3783124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lt-LT" smtClean="0"/>
              <a:t>Spustelėję redag. ruoš. pavad. stilių</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lt-LT" smtClean="0"/>
              <a:t>Redaguoti šablono teksto stilius</a:t>
            </a:r>
          </a:p>
        </p:txBody>
      </p:sp>
      <p:sp>
        <p:nvSpPr>
          <p:cNvPr id="5" name="Date Placeholder 4"/>
          <p:cNvSpPr>
            <a:spLocks noGrp="1"/>
          </p:cNvSpPr>
          <p:nvPr>
            <p:ph type="dt" sz="half" idx="10"/>
          </p:nvPr>
        </p:nvSpPr>
        <p:spPr/>
        <p:txBody>
          <a:bodyPr/>
          <a:lstStyle/>
          <a:p>
            <a:fld id="{B075D596-8B24-4F81-ABB9-B7D6F91EEFCD}" type="datetimeFigureOut">
              <a:rPr lang="lt-LT" smtClean="0"/>
              <a:t>2020-04-03</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806624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lt-LT" smtClean="0"/>
              <a:t>Spustelėję redag. ruoš. pavad. stilių</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lt-LT" smtClean="0"/>
              <a:t>Spustelėkite piktogr. norėdami įtraukti pav.</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lt-LT" smtClean="0"/>
              <a:t>Redaguoti šablono teksto stilius</a:t>
            </a:r>
          </a:p>
        </p:txBody>
      </p:sp>
      <p:sp>
        <p:nvSpPr>
          <p:cNvPr id="5" name="Date Placeholder 4"/>
          <p:cNvSpPr>
            <a:spLocks noGrp="1"/>
          </p:cNvSpPr>
          <p:nvPr>
            <p:ph type="dt" sz="half" idx="10"/>
          </p:nvPr>
        </p:nvSpPr>
        <p:spPr/>
        <p:txBody>
          <a:bodyPr/>
          <a:lstStyle/>
          <a:p>
            <a:fld id="{B075D596-8B24-4F81-ABB9-B7D6F91EEFCD}" type="datetimeFigureOut">
              <a:rPr lang="lt-LT" smtClean="0"/>
              <a:t>2020-04-03</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2326672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7FFAB"/>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lt-LT" smtClean="0"/>
              <a:t>Spustelėję redag. ruoš. pavad. stilių</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B075D596-8B24-4F81-ABB9-B7D6F91EEFCD}" type="datetimeFigureOut">
              <a:rPr lang="lt-LT" smtClean="0"/>
              <a:t>2020-04-03</a:t>
            </a:fld>
            <a:endParaRPr lang="lt-LT"/>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D9C58AB1-E964-482A-BA2E-45E1A62A6282}" type="slidenum">
              <a:rPr lang="lt-LT" smtClean="0"/>
              <a:t>‹#›</a:t>
            </a:fld>
            <a:endParaRPr lang="lt-LT"/>
          </a:p>
        </p:txBody>
      </p:sp>
    </p:spTree>
    <p:extLst>
      <p:ext uri="{BB962C8B-B14F-4D97-AF65-F5344CB8AC3E}">
        <p14:creationId xmlns:p14="http://schemas.microsoft.com/office/powerpoint/2010/main" val="28296778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3"/>
          <p:cNvSpPr>
            <a:spLocks noGrp="1"/>
          </p:cNvSpPr>
          <p:nvPr>
            <p:ph type="title"/>
          </p:nvPr>
        </p:nvSpPr>
        <p:spPr>
          <a:xfrm>
            <a:off x="697833" y="553453"/>
            <a:ext cx="8349914" cy="11935326"/>
          </a:xfrm>
        </p:spPr>
        <p:txBody>
          <a:bodyPr>
            <a:normAutofit fontScale="90000"/>
          </a:bodyPr>
          <a:lstStyle/>
          <a:p>
            <a:pPr algn="ctr">
              <a:lnSpc>
                <a:spcPct val="100000"/>
              </a:lnSpc>
              <a:spcAft>
                <a:spcPts val="0"/>
              </a:spcAft>
            </a:pPr>
            <a:r>
              <a:rPr lang="lt-LT" sz="2400" b="1" dirty="0" smtClean="0">
                <a:latin typeface="Times New Roman" panose="02020603050405020304" pitchFamily="18" charset="0"/>
                <a:ea typeface="Times New Roman" panose="02020603050405020304" pitchFamily="18" charset="0"/>
              </a:rPr>
              <a:t/>
            </a:r>
            <a:br>
              <a:rPr lang="lt-LT" sz="2400" b="1" dirty="0" smtClean="0">
                <a:latin typeface="Times New Roman" panose="02020603050405020304" pitchFamily="18" charset="0"/>
                <a:ea typeface="Times New Roman" panose="02020603050405020304" pitchFamily="18" charset="0"/>
              </a:rPr>
            </a:br>
            <a:r>
              <a:rPr lang="lt-LT" sz="2400" b="1" dirty="0">
                <a:latin typeface="Times New Roman" panose="02020603050405020304" pitchFamily="18" charset="0"/>
                <a:ea typeface="Times New Roman" panose="02020603050405020304" pitchFamily="18" charset="0"/>
              </a:rPr>
              <a:t/>
            </a:r>
            <a:br>
              <a:rPr lang="lt-LT" sz="2400" b="1" dirty="0">
                <a:latin typeface="Times New Roman" panose="02020603050405020304" pitchFamily="18" charset="0"/>
                <a:ea typeface="Times New Roman" panose="02020603050405020304" pitchFamily="18" charset="0"/>
              </a:rPr>
            </a:br>
            <a:r>
              <a:rPr lang="lt-LT" sz="2400" b="1" dirty="0" smtClean="0">
                <a:latin typeface="Times New Roman" panose="02020603050405020304" pitchFamily="18" charset="0"/>
                <a:ea typeface="Times New Roman" panose="02020603050405020304" pitchFamily="18" charset="0"/>
              </a:rPr>
              <a:t/>
            </a:r>
            <a:br>
              <a:rPr lang="lt-LT" sz="2400" b="1" dirty="0" smtClean="0">
                <a:latin typeface="Times New Roman" panose="02020603050405020304" pitchFamily="18" charset="0"/>
                <a:ea typeface="Times New Roman" panose="02020603050405020304" pitchFamily="18" charset="0"/>
              </a:rPr>
            </a:br>
            <a:r>
              <a:rPr lang="lt-LT" sz="2400" b="1" dirty="0">
                <a:latin typeface="Times New Roman" panose="02020603050405020304" pitchFamily="18" charset="0"/>
                <a:ea typeface="Times New Roman" panose="02020603050405020304" pitchFamily="18" charset="0"/>
              </a:rPr>
              <a:t/>
            </a:r>
            <a:br>
              <a:rPr lang="lt-LT" sz="2400" b="1" dirty="0">
                <a:latin typeface="Times New Roman" panose="02020603050405020304" pitchFamily="18" charset="0"/>
                <a:ea typeface="Times New Roman" panose="02020603050405020304" pitchFamily="18" charset="0"/>
              </a:rPr>
            </a:br>
            <a:r>
              <a:rPr lang="lt-LT" sz="2400" b="1" dirty="0" smtClean="0">
                <a:latin typeface="Times New Roman" panose="02020603050405020304" pitchFamily="18" charset="0"/>
                <a:ea typeface="Times New Roman" panose="02020603050405020304" pitchFamily="18" charset="0"/>
              </a:rPr>
              <a:t/>
            </a:r>
            <a:br>
              <a:rPr lang="lt-LT" sz="2400" b="1" dirty="0" smtClean="0">
                <a:latin typeface="Times New Roman" panose="02020603050405020304" pitchFamily="18" charset="0"/>
                <a:ea typeface="Times New Roman" panose="02020603050405020304" pitchFamily="18" charset="0"/>
              </a:rPr>
            </a:br>
            <a:r>
              <a:rPr lang="lt-LT" sz="2400" b="1" dirty="0" smtClean="0">
                <a:latin typeface="Times New Roman" panose="02020603050405020304" pitchFamily="18" charset="0"/>
                <a:ea typeface="Times New Roman" panose="02020603050405020304" pitchFamily="18" charset="0"/>
              </a:rPr>
              <a:t/>
            </a:r>
            <a:br>
              <a:rPr lang="lt-LT" sz="2400" b="1" dirty="0" smtClean="0">
                <a:latin typeface="Times New Roman" panose="02020603050405020304" pitchFamily="18" charset="0"/>
                <a:ea typeface="Times New Roman" panose="02020603050405020304" pitchFamily="18" charset="0"/>
              </a:rPr>
            </a:br>
            <a:r>
              <a:rPr lang="lt-LT" sz="2400" b="1" dirty="0">
                <a:latin typeface="Times New Roman" panose="02020603050405020304" pitchFamily="18" charset="0"/>
                <a:ea typeface="Times New Roman" panose="02020603050405020304" pitchFamily="18" charset="0"/>
              </a:rPr>
              <a:t/>
            </a:r>
            <a:br>
              <a:rPr lang="lt-LT" sz="2400" b="1" dirty="0">
                <a:latin typeface="Times New Roman" panose="02020603050405020304" pitchFamily="18" charset="0"/>
                <a:ea typeface="Times New Roman" panose="02020603050405020304" pitchFamily="18" charset="0"/>
              </a:rPr>
            </a:br>
            <a:r>
              <a:rPr lang="lt-LT" sz="2400" b="1" dirty="0" smtClean="0">
                <a:latin typeface="Times New Roman" panose="02020603050405020304" pitchFamily="18" charset="0"/>
                <a:ea typeface="Times New Roman" panose="02020603050405020304" pitchFamily="18" charset="0"/>
              </a:rPr>
              <a:t/>
            </a:r>
            <a:br>
              <a:rPr lang="lt-LT" sz="2400" b="1" dirty="0" smtClean="0">
                <a:latin typeface="Times New Roman" panose="02020603050405020304" pitchFamily="18" charset="0"/>
                <a:ea typeface="Times New Roman" panose="02020603050405020304" pitchFamily="18" charset="0"/>
              </a:rPr>
            </a:br>
            <a:r>
              <a:rPr lang="lt-LT" sz="3100" b="1" dirty="0" smtClean="0">
                <a:latin typeface="Times New Roman" panose="02020603050405020304" pitchFamily="18" charset="0"/>
                <a:ea typeface="Times New Roman" panose="02020603050405020304" pitchFamily="18" charset="0"/>
              </a:rPr>
              <a:t>VILNIAUS RAJONO </a:t>
            </a:r>
            <a:br>
              <a:rPr lang="lt-LT" sz="3100" b="1" dirty="0" smtClean="0">
                <a:latin typeface="Times New Roman" panose="02020603050405020304" pitchFamily="18" charset="0"/>
                <a:ea typeface="Times New Roman" panose="02020603050405020304" pitchFamily="18" charset="0"/>
              </a:rPr>
            </a:br>
            <a:r>
              <a:rPr lang="lt-LT" sz="3100" b="1" dirty="0" smtClean="0">
                <a:latin typeface="Times New Roman" panose="02020603050405020304" pitchFamily="18" charset="0"/>
                <a:ea typeface="Times New Roman" panose="02020603050405020304" pitchFamily="18" charset="0"/>
              </a:rPr>
              <a:t>PEDAGOGINĖ PSICHOLOGINĖ TARNYBA</a:t>
            </a:r>
            <a:r>
              <a:rPr lang="lt-LT" sz="3100" dirty="0" smtClean="0">
                <a:latin typeface="Times New Roman" panose="02020603050405020304" pitchFamily="18" charset="0"/>
                <a:ea typeface="Times New Roman" panose="02020603050405020304" pitchFamily="18" charset="0"/>
              </a:rPr>
              <a:t/>
            </a:r>
            <a:br>
              <a:rPr lang="lt-LT" sz="3100" dirty="0" smtClean="0">
                <a:latin typeface="Times New Roman" panose="02020603050405020304" pitchFamily="18" charset="0"/>
                <a:ea typeface="Times New Roman" panose="02020603050405020304" pitchFamily="18" charset="0"/>
              </a:rPr>
            </a:br>
            <a:r>
              <a:rPr lang="lt-LT" sz="2200" dirty="0" smtClean="0">
                <a:latin typeface="Times New Roman" panose="02020603050405020304" pitchFamily="18" charset="0"/>
                <a:ea typeface="Times New Roman" panose="02020603050405020304" pitchFamily="18" charset="0"/>
              </a:rPr>
              <a:t/>
            </a:r>
            <a:br>
              <a:rPr lang="lt-LT" sz="2200" dirty="0" smtClean="0">
                <a:latin typeface="Times New Roman" panose="02020603050405020304" pitchFamily="18" charset="0"/>
                <a:ea typeface="Times New Roman" panose="02020603050405020304" pitchFamily="18" charset="0"/>
              </a:rPr>
            </a:br>
            <a:r>
              <a:rPr lang="lt-LT" sz="2200" dirty="0">
                <a:latin typeface="Times New Roman" panose="02020603050405020304" pitchFamily="18" charset="0"/>
                <a:ea typeface="Times New Roman" panose="02020603050405020304" pitchFamily="18" charset="0"/>
              </a:rPr>
              <a:t/>
            </a:r>
            <a:br>
              <a:rPr lang="lt-LT" sz="2200" dirty="0">
                <a:latin typeface="Times New Roman" panose="02020603050405020304" pitchFamily="18" charset="0"/>
                <a:ea typeface="Times New Roman" panose="02020603050405020304" pitchFamily="18" charset="0"/>
              </a:rPr>
            </a:br>
            <a:r>
              <a:rPr lang="lt-LT" sz="2200" dirty="0">
                <a:latin typeface="Times New Roman" panose="02020603050405020304" pitchFamily="18" charset="0"/>
                <a:ea typeface="Times New Roman" panose="02020603050405020304" pitchFamily="18" charset="0"/>
              </a:rPr>
              <a:t/>
            </a:r>
            <a:br>
              <a:rPr lang="lt-LT" sz="2200" dirty="0">
                <a:latin typeface="Times New Roman" panose="02020603050405020304" pitchFamily="18" charset="0"/>
                <a:ea typeface="Times New Roman" panose="02020603050405020304" pitchFamily="18" charset="0"/>
              </a:rPr>
            </a:br>
            <a:r>
              <a:rPr lang="lt-LT" sz="2200" b="1" dirty="0" smtClean="0">
                <a:latin typeface="Times New Roman" panose="02020603050405020304" pitchFamily="18" charset="0"/>
                <a:ea typeface="Times New Roman" panose="02020603050405020304" pitchFamily="18" charset="0"/>
              </a:rPr>
              <a:t> </a:t>
            </a:r>
            <a:r>
              <a:rPr lang="lt-LT" sz="2200" dirty="0" smtClean="0">
                <a:latin typeface="Times New Roman" panose="02020603050405020304" pitchFamily="18" charset="0"/>
                <a:ea typeface="Times New Roman" panose="02020603050405020304" pitchFamily="18" charset="0"/>
              </a:rPr>
              <a:t/>
            </a:r>
            <a:br>
              <a:rPr lang="lt-LT" sz="2200" dirty="0" smtClean="0">
                <a:latin typeface="Times New Roman" panose="02020603050405020304" pitchFamily="18" charset="0"/>
                <a:ea typeface="Times New Roman" panose="02020603050405020304" pitchFamily="18" charset="0"/>
              </a:rPr>
            </a:br>
            <a:r>
              <a:rPr lang="lt-LT" sz="2800" b="1" dirty="0">
                <a:latin typeface="Times New Roman" panose="02020603050405020304" pitchFamily="18" charset="0"/>
                <a:ea typeface="Times New Roman" panose="02020603050405020304" pitchFamily="18" charset="0"/>
              </a:rPr>
              <a:t>REKOMENDACIJOS IKMOKYKLINIO IR PRIEŠMOKYKLINIO UGDYMO PEDAGOGAMS </a:t>
            </a:r>
            <a:br>
              <a:rPr lang="lt-LT" sz="2800" b="1" dirty="0">
                <a:latin typeface="Times New Roman" panose="02020603050405020304" pitchFamily="18" charset="0"/>
                <a:ea typeface="Times New Roman" panose="02020603050405020304" pitchFamily="18" charset="0"/>
              </a:rPr>
            </a:br>
            <a:r>
              <a:rPr lang="lt-LT" sz="2700" dirty="0" smtClean="0">
                <a:latin typeface="Times New Roman" panose="02020603050405020304" pitchFamily="18" charset="0"/>
                <a:ea typeface="Times New Roman" panose="02020603050405020304" pitchFamily="18" charset="0"/>
              </a:rPr>
              <a:t/>
            </a:r>
            <a:br>
              <a:rPr lang="lt-LT" sz="2700" dirty="0" smtClean="0">
                <a:latin typeface="Times New Roman" panose="02020603050405020304" pitchFamily="18" charset="0"/>
                <a:ea typeface="Times New Roman" panose="02020603050405020304" pitchFamily="18" charset="0"/>
              </a:rPr>
            </a:br>
            <a:r>
              <a:rPr lang="lt-LT" sz="2700" b="1" dirty="0" smtClean="0">
                <a:latin typeface="Times New Roman" panose="02020603050405020304" pitchFamily="18" charset="0"/>
                <a:ea typeface="Times New Roman" panose="02020603050405020304" pitchFamily="18" charset="0"/>
              </a:rPr>
              <a:t>DĖL NUOTOLINIO MOKYMOSI IR PAGALBOS KARANTINO LAIKOTARPIU</a:t>
            </a:r>
            <a:r>
              <a:rPr lang="lt-LT" sz="2700" dirty="0">
                <a:latin typeface="Times New Roman" panose="02020603050405020304" pitchFamily="18" charset="0"/>
                <a:ea typeface="Times New Roman" panose="02020603050405020304" pitchFamily="18" charset="0"/>
              </a:rPr>
              <a:t/>
            </a:r>
            <a:br>
              <a:rPr lang="lt-LT" sz="2700" dirty="0">
                <a:latin typeface="Times New Roman" panose="02020603050405020304" pitchFamily="18" charset="0"/>
                <a:ea typeface="Times New Roman" panose="02020603050405020304" pitchFamily="18" charset="0"/>
              </a:rPr>
            </a:br>
            <a:r>
              <a:rPr lang="lt-LT" sz="4800" b="1" dirty="0">
                <a:latin typeface="Times New Roman" panose="02020603050405020304" pitchFamily="18" charset="0"/>
                <a:ea typeface="Times New Roman" panose="02020603050405020304" pitchFamily="18" charset="0"/>
              </a:rPr>
              <a:t> </a:t>
            </a:r>
            <a:r>
              <a:rPr lang="lt-LT" sz="4800" dirty="0">
                <a:latin typeface="Times New Roman" panose="02020603050405020304" pitchFamily="18" charset="0"/>
                <a:ea typeface="Times New Roman" panose="02020603050405020304" pitchFamily="18" charset="0"/>
              </a:rPr>
              <a:t/>
            </a:r>
            <a:br>
              <a:rPr lang="lt-LT" sz="4800" dirty="0">
                <a:latin typeface="Times New Roman" panose="02020603050405020304" pitchFamily="18" charset="0"/>
                <a:ea typeface="Times New Roman" panose="02020603050405020304" pitchFamily="18" charset="0"/>
              </a:rPr>
            </a:br>
            <a:r>
              <a:rPr lang="lt-LT" sz="4800" dirty="0" smtClean="0">
                <a:latin typeface="Times New Roman" panose="02020603050405020304" pitchFamily="18" charset="0"/>
                <a:ea typeface="Times New Roman" panose="02020603050405020304" pitchFamily="18" charset="0"/>
              </a:rPr>
              <a:t/>
            </a:r>
            <a:br>
              <a:rPr lang="lt-LT" sz="4800" dirty="0" smtClean="0">
                <a:latin typeface="Times New Roman" panose="02020603050405020304" pitchFamily="18" charset="0"/>
                <a:ea typeface="Times New Roman" panose="02020603050405020304" pitchFamily="18" charset="0"/>
              </a:rPr>
            </a:br>
            <a:r>
              <a:rPr lang="lt-LT" sz="4800" dirty="0" smtClean="0">
                <a:latin typeface="Times New Roman" panose="02020603050405020304" pitchFamily="18" charset="0"/>
                <a:ea typeface="Times New Roman" panose="02020603050405020304" pitchFamily="18" charset="0"/>
              </a:rPr>
              <a:t/>
            </a:r>
            <a:br>
              <a:rPr lang="lt-LT" sz="4800" dirty="0" smtClean="0">
                <a:latin typeface="Times New Roman" panose="02020603050405020304" pitchFamily="18" charset="0"/>
                <a:ea typeface="Times New Roman" panose="02020603050405020304" pitchFamily="18" charset="0"/>
              </a:rPr>
            </a:br>
            <a:r>
              <a:rPr lang="lt-LT" sz="4800" dirty="0">
                <a:latin typeface="Times New Roman" panose="02020603050405020304" pitchFamily="18" charset="0"/>
                <a:ea typeface="Times New Roman" panose="02020603050405020304" pitchFamily="18" charset="0"/>
              </a:rPr>
              <a:t/>
            </a:r>
            <a:br>
              <a:rPr lang="lt-LT" sz="4800" dirty="0">
                <a:latin typeface="Times New Roman" panose="02020603050405020304" pitchFamily="18" charset="0"/>
                <a:ea typeface="Times New Roman" panose="02020603050405020304" pitchFamily="18" charset="0"/>
              </a:rPr>
            </a:br>
            <a:r>
              <a:rPr lang="lt-LT" sz="4800" dirty="0">
                <a:latin typeface="Times New Roman" panose="02020603050405020304" pitchFamily="18" charset="0"/>
                <a:ea typeface="Times New Roman" panose="02020603050405020304" pitchFamily="18" charset="0"/>
              </a:rPr>
              <a:t/>
            </a:r>
            <a:br>
              <a:rPr lang="lt-LT" sz="4800" dirty="0">
                <a:latin typeface="Times New Roman" panose="02020603050405020304" pitchFamily="18" charset="0"/>
                <a:ea typeface="Times New Roman" panose="02020603050405020304" pitchFamily="18" charset="0"/>
              </a:rPr>
            </a:br>
            <a:r>
              <a:rPr lang="lt-LT" sz="4800" dirty="0" smtClean="0">
                <a:latin typeface="Times New Roman" panose="02020603050405020304" pitchFamily="18" charset="0"/>
                <a:ea typeface="Times New Roman" panose="02020603050405020304" pitchFamily="18" charset="0"/>
              </a:rPr>
              <a:t/>
            </a:r>
            <a:br>
              <a:rPr lang="lt-LT" sz="4800" dirty="0" smtClean="0">
                <a:latin typeface="Times New Roman" panose="02020603050405020304" pitchFamily="18" charset="0"/>
                <a:ea typeface="Times New Roman" panose="02020603050405020304" pitchFamily="18" charset="0"/>
              </a:rPr>
            </a:br>
            <a:endParaRPr lang="lt-LT" dirty="0"/>
          </a:p>
        </p:txBody>
      </p:sp>
      <p:pic>
        <p:nvPicPr>
          <p:cNvPr id="6" name="Turinio vietos rezervavimo ženklas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51713" y="553453"/>
            <a:ext cx="1945900" cy="1973179"/>
          </a:xfrm>
          <a:effectLst>
            <a:glow rad="63500">
              <a:schemeClr val="accent6">
                <a:satMod val="175000"/>
                <a:alpha val="40000"/>
              </a:schemeClr>
            </a:glow>
            <a:softEdge rad="12700"/>
          </a:effectLst>
        </p:spPr>
      </p:pic>
    </p:spTree>
    <p:extLst>
      <p:ext uri="{BB962C8B-B14F-4D97-AF65-F5344CB8AC3E}">
        <p14:creationId xmlns:p14="http://schemas.microsoft.com/office/powerpoint/2010/main" val="7943083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urinio vietos rezervavimo ženklas 4"/>
          <p:cNvSpPr>
            <a:spLocks noGrp="1"/>
          </p:cNvSpPr>
          <p:nvPr>
            <p:ph idx="1"/>
          </p:nvPr>
        </p:nvSpPr>
        <p:spPr>
          <a:xfrm>
            <a:off x="218365" y="245660"/>
            <a:ext cx="9130352" cy="12351224"/>
          </a:xfrm>
        </p:spPr>
        <p:txBody>
          <a:bodyPr>
            <a:noAutofit/>
          </a:bodyPr>
          <a:lstStyle/>
          <a:p>
            <a:pPr marL="0" indent="0" algn="just">
              <a:lnSpc>
                <a:spcPct val="100000"/>
              </a:lnSpc>
              <a:spcBef>
                <a:spcPts val="300"/>
              </a:spcBef>
              <a:buNone/>
            </a:pPr>
            <a:r>
              <a:rPr lang="lt-LT" sz="1800" dirty="0">
                <a:latin typeface="Times New Roman" panose="02020603050405020304" pitchFamily="18" charset="0"/>
                <a:ea typeface="Times New Roman" panose="02020603050405020304" pitchFamily="18" charset="0"/>
              </a:rPr>
              <a:t>	Lietuvoje paskelbus karantiną dėl </a:t>
            </a:r>
            <a:r>
              <a:rPr lang="lt-LT" sz="1800" dirty="0" err="1">
                <a:latin typeface="Times New Roman" panose="02020603050405020304" pitchFamily="18" charset="0"/>
                <a:ea typeface="Times New Roman" panose="02020603050405020304" pitchFamily="18" charset="0"/>
              </a:rPr>
              <a:t>koronoviruso</a:t>
            </a:r>
            <a:r>
              <a:rPr lang="lt-LT" sz="1800" dirty="0">
                <a:latin typeface="Times New Roman" panose="02020603050405020304" pitchFamily="18" charset="0"/>
                <a:ea typeface="Times New Roman" panose="02020603050405020304" pitchFamily="18" charset="0"/>
              </a:rPr>
              <a:t> ir sustabdžius ugdymo procesą darželiuose, ikimokyklinio ugdymo mokytojams bei tėveliams rekomenduojame šiuo laikotarpiu ugdymo </a:t>
            </a:r>
            <a:r>
              <a:rPr lang="lt-LT" sz="1800" dirty="0" smtClean="0">
                <a:latin typeface="Times New Roman" panose="02020603050405020304" pitchFamily="18" charset="0"/>
                <a:ea typeface="Times New Roman" panose="02020603050405020304" pitchFamily="18" charset="0"/>
              </a:rPr>
              <a:t>proceso nenutraukti. Pedagogams, švietimo pagalbos specialistams ir tėvams tariantis tarpusavyje bei konsultuojantis užsiėmimus, pratybas organizuoti namuose, </a:t>
            </a:r>
            <a:r>
              <a:rPr lang="lt-LT" sz="1800" dirty="0">
                <a:latin typeface="Times New Roman" panose="02020603050405020304" pitchFamily="18" charset="0"/>
                <a:ea typeface="Times New Roman" panose="02020603050405020304" pitchFamily="18" charset="0"/>
              </a:rPr>
              <a:t>d</a:t>
            </a:r>
            <a:r>
              <a:rPr lang="lt-LT" sz="1800" dirty="0" smtClean="0">
                <a:latin typeface="Times New Roman" panose="02020603050405020304" pitchFamily="18" charset="0"/>
                <a:ea typeface="Times New Roman" panose="02020603050405020304" pitchFamily="18" charset="0"/>
              </a:rPr>
              <a:t>alį veiklų vykdyti nuotoliniu </a:t>
            </a:r>
            <a:r>
              <a:rPr lang="lt-LT" sz="1800" dirty="0">
                <a:latin typeface="Times New Roman" panose="02020603050405020304" pitchFamily="18" charset="0"/>
                <a:ea typeface="Times New Roman" panose="02020603050405020304" pitchFamily="18" charset="0"/>
              </a:rPr>
              <a:t>būdu. Siūlome keletą idėjų vaikų ugdymui namie:</a:t>
            </a:r>
          </a:p>
          <a:p>
            <a:pPr marL="342900" indent="-342900" algn="just">
              <a:lnSpc>
                <a:spcPct val="100000"/>
              </a:lnSpc>
              <a:spcBef>
                <a:spcPts val="300"/>
              </a:spcBef>
              <a:buFont typeface="+mj-lt"/>
              <a:buAutoNum type="arabicPeriod"/>
            </a:pPr>
            <a:r>
              <a:rPr lang="lt-LT" sz="1800" dirty="0" smtClean="0">
                <a:latin typeface="Times New Roman" panose="02020603050405020304" pitchFamily="18" charset="0"/>
                <a:ea typeface="Times New Roman" panose="02020603050405020304" pitchFamily="18" charset="0"/>
              </a:rPr>
              <a:t>Ugdantys pedagogai </a:t>
            </a:r>
            <a:r>
              <a:rPr lang="lt-LT" sz="1800" dirty="0">
                <a:latin typeface="Times New Roman" panose="02020603050405020304" pitchFamily="18" charset="0"/>
                <a:ea typeface="Times New Roman" panose="02020603050405020304" pitchFamily="18" charset="0"/>
              </a:rPr>
              <a:t>gali parengti 15–20 minučių </a:t>
            </a:r>
            <a:r>
              <a:rPr lang="lt-LT" sz="1800" dirty="0" smtClean="0">
                <a:latin typeface="Times New Roman" panose="02020603050405020304" pitchFamily="18" charset="0"/>
                <a:ea typeface="Times New Roman" panose="02020603050405020304" pitchFamily="18" charset="0"/>
              </a:rPr>
              <a:t>teminius </a:t>
            </a:r>
            <a:r>
              <a:rPr lang="lt-LT" sz="1800" dirty="0" err="1">
                <a:latin typeface="Times New Roman" panose="02020603050405020304" pitchFamily="18" charset="0"/>
                <a:ea typeface="Times New Roman" panose="02020603050405020304" pitchFamily="18" charset="0"/>
              </a:rPr>
              <a:t>video</a:t>
            </a:r>
            <a:r>
              <a:rPr lang="lt-LT" sz="1800" dirty="0">
                <a:latin typeface="Times New Roman" panose="02020603050405020304" pitchFamily="18" charset="0"/>
                <a:ea typeface="Times New Roman" panose="02020603050405020304" pitchFamily="18" charset="0"/>
              </a:rPr>
              <a:t> ar kitą mokomąją </a:t>
            </a:r>
            <a:r>
              <a:rPr lang="lt-LT" sz="1800" dirty="0" smtClean="0">
                <a:latin typeface="Times New Roman" panose="02020603050405020304" pitchFamily="18" charset="0"/>
                <a:ea typeface="Times New Roman" panose="02020603050405020304" pitchFamily="18" charset="0"/>
              </a:rPr>
              <a:t>medžiagą vaikams </a:t>
            </a:r>
            <a:r>
              <a:rPr lang="lt-LT" sz="1800" dirty="0">
                <a:latin typeface="Times New Roman" panose="02020603050405020304" pitchFamily="18" charset="0"/>
                <a:ea typeface="Times New Roman" panose="02020603050405020304" pitchFamily="18" charset="0"/>
              </a:rPr>
              <a:t>su tam tikromis užduotėlėmis, atitinkančiomis vaikų amžių (piešimas, karpymas, </a:t>
            </a:r>
            <a:r>
              <a:rPr lang="lt-LT" sz="1800" dirty="0" err="1">
                <a:latin typeface="Times New Roman" panose="02020603050405020304" pitchFamily="18" charset="0"/>
                <a:ea typeface="Times New Roman" panose="02020603050405020304" pitchFamily="18" charset="0"/>
              </a:rPr>
              <a:t>raidelių</a:t>
            </a:r>
            <a:r>
              <a:rPr lang="lt-LT" sz="1800" dirty="0">
                <a:latin typeface="Times New Roman" panose="02020603050405020304" pitchFamily="18" charset="0"/>
                <a:ea typeface="Times New Roman" panose="02020603050405020304" pitchFamily="18" charset="0"/>
              </a:rPr>
              <a:t> apvedimai, dainelių dainavimas, fizinis ugdymas ir kt</a:t>
            </a:r>
            <a:r>
              <a:rPr lang="lt-LT" sz="1800" dirty="0" smtClean="0">
                <a:latin typeface="Times New Roman" panose="02020603050405020304" pitchFamily="18" charset="0"/>
                <a:ea typeface="Times New Roman" panose="02020603050405020304" pitchFamily="18" charset="0"/>
              </a:rPr>
              <a:t>.).</a:t>
            </a:r>
          </a:p>
          <a:p>
            <a:pPr marL="342900" indent="-342900" algn="just">
              <a:lnSpc>
                <a:spcPct val="100000"/>
              </a:lnSpc>
              <a:spcBef>
                <a:spcPts val="300"/>
              </a:spcBef>
              <a:buFont typeface="+mj-lt"/>
              <a:buAutoNum type="arabicPeriod"/>
            </a:pPr>
            <a:r>
              <a:rPr lang="lt-LT" sz="1800" dirty="0" err="1" smtClean="0">
                <a:latin typeface="Times New Roman" panose="02020603050405020304" pitchFamily="18" charset="0"/>
                <a:ea typeface="Times New Roman" panose="02020603050405020304" pitchFamily="18" charset="0"/>
              </a:rPr>
              <a:t>Video</a:t>
            </a:r>
            <a:r>
              <a:rPr lang="lt-LT" sz="1800" dirty="0" smtClean="0">
                <a:latin typeface="Times New Roman" panose="02020603050405020304" pitchFamily="18" charset="0"/>
                <a:ea typeface="Times New Roman" panose="02020603050405020304" pitchFamily="18" charset="0"/>
              </a:rPr>
              <a:t> </a:t>
            </a:r>
            <a:r>
              <a:rPr lang="lt-LT" sz="1800" dirty="0">
                <a:latin typeface="Times New Roman" panose="02020603050405020304" pitchFamily="18" charset="0"/>
                <a:ea typeface="Times New Roman" panose="02020603050405020304" pitchFamily="18" charset="0"/>
              </a:rPr>
              <a:t>gali būti paskelbti įstaigos tinklalapyje ar tam tikroje įstaigos pasirinktinoje elektroninėje platformoje. Tai pat ir kita ugdomoji medžiaga, atitinkanti įstaigos ikimokyklinio ugdymo programą, gali būti skelbiama mokyklos tinklalapyje ar įstaigos sutartoje vietoje (</a:t>
            </a:r>
            <a:r>
              <a:rPr lang="lt-LT" sz="1800" dirty="0" err="1">
                <a:latin typeface="Times New Roman" panose="02020603050405020304" pitchFamily="18" charset="0"/>
                <a:ea typeface="Times New Roman" panose="02020603050405020304" pitchFamily="18" charset="0"/>
              </a:rPr>
              <a:t>Moodle</a:t>
            </a:r>
            <a:r>
              <a:rPr lang="lt-LT" sz="1800" dirty="0">
                <a:latin typeface="Times New Roman" panose="02020603050405020304" pitchFamily="18" charset="0"/>
                <a:ea typeface="Times New Roman" panose="02020603050405020304" pitchFamily="18" charset="0"/>
              </a:rPr>
              <a:t>, Google </a:t>
            </a:r>
            <a:r>
              <a:rPr lang="lt-LT" sz="1800" dirty="0" err="1">
                <a:latin typeface="Times New Roman" panose="02020603050405020304" pitchFamily="18" charset="0"/>
                <a:ea typeface="Times New Roman" panose="02020603050405020304" pitchFamily="18" charset="0"/>
              </a:rPr>
              <a:t>Clouds</a:t>
            </a:r>
            <a:r>
              <a:rPr lang="lt-LT" sz="1800" dirty="0">
                <a:latin typeface="Times New Roman" panose="02020603050405020304" pitchFamily="18" charset="0"/>
                <a:ea typeface="Times New Roman" panose="02020603050405020304" pitchFamily="18" charset="0"/>
              </a:rPr>
              <a:t>, ir kt.), kad tėvai ar kiti vaikus prižiūrintys žmonės laisvai galėtų ja pasinaudoti</a:t>
            </a:r>
            <a:r>
              <a:rPr lang="lt-LT" sz="1800" dirty="0" smtClean="0">
                <a:latin typeface="Times New Roman" panose="02020603050405020304" pitchFamily="18" charset="0"/>
                <a:ea typeface="Times New Roman" panose="02020603050405020304" pitchFamily="18" charset="0"/>
              </a:rPr>
              <a:t>.</a:t>
            </a:r>
          </a:p>
          <a:p>
            <a:pPr marL="342900" indent="-342900" algn="just">
              <a:lnSpc>
                <a:spcPct val="100000"/>
              </a:lnSpc>
              <a:spcBef>
                <a:spcPts val="300"/>
              </a:spcBef>
              <a:buFont typeface="+mj-lt"/>
              <a:buAutoNum type="arabicPeriod"/>
            </a:pPr>
            <a:r>
              <a:rPr lang="lt-LT" sz="1800" dirty="0" smtClean="0">
                <a:latin typeface="Times New Roman" panose="02020603050405020304" pitchFamily="18" charset="0"/>
                <a:ea typeface="Times New Roman" panose="02020603050405020304" pitchFamily="18" charset="0"/>
              </a:rPr>
              <a:t>Atliktų </a:t>
            </a:r>
            <a:r>
              <a:rPr lang="lt-LT" sz="1800" dirty="0">
                <a:latin typeface="Times New Roman" panose="02020603050405020304" pitchFamily="18" charset="0"/>
                <a:ea typeface="Times New Roman" panose="02020603050405020304" pitchFamily="18" charset="0"/>
              </a:rPr>
              <a:t>užduočių </a:t>
            </a:r>
            <a:r>
              <a:rPr lang="lt-LT" sz="1800" dirty="0" smtClean="0">
                <a:latin typeface="Times New Roman" panose="02020603050405020304" pitchFamily="18" charset="0"/>
                <a:ea typeface="Times New Roman" panose="02020603050405020304" pitchFamily="18" charset="0"/>
              </a:rPr>
              <a:t>nuotraukas, </a:t>
            </a:r>
            <a:r>
              <a:rPr lang="lt-LT" sz="1800" dirty="0" err="1" smtClean="0">
                <a:latin typeface="Times New Roman" panose="02020603050405020304" pitchFamily="18" charset="0"/>
                <a:ea typeface="Times New Roman" panose="02020603050405020304" pitchFamily="18" charset="0"/>
              </a:rPr>
              <a:t>video</a:t>
            </a:r>
            <a:r>
              <a:rPr lang="lt-LT" sz="1800" dirty="0" smtClean="0">
                <a:latin typeface="Times New Roman" panose="02020603050405020304" pitchFamily="18" charset="0"/>
                <a:ea typeface="Times New Roman" panose="02020603050405020304" pitchFamily="18" charset="0"/>
              </a:rPr>
              <a:t> įrašus </a:t>
            </a:r>
            <a:r>
              <a:rPr lang="lt-LT" sz="1800" dirty="0">
                <a:latin typeface="Times New Roman" panose="02020603050405020304" pitchFamily="18" charset="0"/>
                <a:ea typeface="Times New Roman" panose="02020603050405020304" pitchFamily="18" charset="0"/>
              </a:rPr>
              <a:t>tėvai gali įkelti į nurodytą el. paštą, ar kitą programą, kad </a:t>
            </a:r>
            <a:r>
              <a:rPr lang="lt-LT" sz="1800" dirty="0" smtClean="0">
                <a:latin typeface="Times New Roman" panose="02020603050405020304" pitchFamily="18" charset="0"/>
                <a:ea typeface="Times New Roman" panose="02020603050405020304" pitchFamily="18" charset="0"/>
              </a:rPr>
              <a:t>pedagogas </a:t>
            </a:r>
            <a:r>
              <a:rPr lang="lt-LT" sz="1800" dirty="0">
                <a:latin typeface="Times New Roman" panose="02020603050405020304" pitchFamily="18" charset="0"/>
                <a:ea typeface="Times New Roman" panose="02020603050405020304" pitchFamily="18" charset="0"/>
              </a:rPr>
              <a:t>matytų rezultatus</a:t>
            </a:r>
            <a:r>
              <a:rPr lang="lt-LT" sz="1800" dirty="0" smtClean="0">
                <a:latin typeface="Times New Roman" panose="02020603050405020304" pitchFamily="18" charset="0"/>
                <a:ea typeface="Times New Roman" panose="02020603050405020304" pitchFamily="18" charset="0"/>
              </a:rPr>
              <a:t>. </a:t>
            </a:r>
            <a:endParaRPr lang="lt-LT" sz="1800" dirty="0">
              <a:latin typeface="Times New Roman" panose="02020603050405020304" pitchFamily="18" charset="0"/>
              <a:ea typeface="Times New Roman" panose="02020603050405020304" pitchFamily="18" charset="0"/>
            </a:endParaRPr>
          </a:p>
          <a:p>
            <a:pPr marL="342900" indent="-342900" algn="just">
              <a:lnSpc>
                <a:spcPct val="100000"/>
              </a:lnSpc>
              <a:spcBef>
                <a:spcPts val="300"/>
              </a:spcBef>
              <a:buFont typeface="+mj-lt"/>
              <a:buAutoNum type="arabicPeriod"/>
            </a:pPr>
            <a:r>
              <a:rPr lang="lt-LT" sz="1800" dirty="0" smtClean="0">
                <a:latin typeface="Times New Roman" panose="02020603050405020304" pitchFamily="18" charset="0"/>
                <a:ea typeface="Times New Roman" panose="02020603050405020304" pitchFamily="18" charset="0"/>
              </a:rPr>
              <a:t>Pasinaudojus </a:t>
            </a:r>
            <a:r>
              <a:rPr lang="lt-LT" sz="1800" dirty="0">
                <a:latin typeface="Times New Roman" panose="02020603050405020304" pitchFamily="18" charset="0"/>
                <a:ea typeface="Times New Roman" panose="02020603050405020304" pitchFamily="18" charset="0"/>
              </a:rPr>
              <a:t>skaitmeninių technologijų (Skype, Messenger, </a:t>
            </a:r>
            <a:r>
              <a:rPr lang="lt-LT" sz="1800" dirty="0" err="1">
                <a:latin typeface="Times New Roman" panose="02020603050405020304" pitchFamily="18" charset="0"/>
                <a:ea typeface="Times New Roman" panose="02020603050405020304" pitchFamily="18" charset="0"/>
              </a:rPr>
              <a:t>Viber</a:t>
            </a:r>
            <a:r>
              <a:rPr lang="lt-LT" sz="1800" dirty="0">
                <a:latin typeface="Times New Roman" panose="02020603050405020304" pitchFamily="18" charset="0"/>
                <a:ea typeface="Times New Roman" panose="02020603050405020304" pitchFamily="18" charset="0"/>
              </a:rPr>
              <a:t>, Google ir kt</a:t>
            </a:r>
            <a:r>
              <a:rPr lang="lt-LT" sz="1800" dirty="0" smtClean="0">
                <a:latin typeface="Times New Roman" panose="02020603050405020304" pitchFamily="18" charset="0"/>
                <a:ea typeface="Times New Roman" panose="02020603050405020304" pitchFamily="18" charset="0"/>
              </a:rPr>
              <a:t>.) galimybėmis</a:t>
            </a:r>
            <a:r>
              <a:rPr lang="lt-LT" sz="1800" dirty="0">
                <a:latin typeface="Times New Roman" panose="02020603050405020304" pitchFamily="18" charset="0"/>
                <a:ea typeface="Times New Roman" panose="02020603050405020304" pitchFamily="18" charset="0"/>
              </a:rPr>
              <a:t>, galima iš anksto sutarus organizuoti </a:t>
            </a:r>
            <a:r>
              <a:rPr lang="lt-LT" sz="1800" dirty="0" smtClean="0">
                <a:latin typeface="Times New Roman" panose="02020603050405020304" pitchFamily="18" charset="0"/>
                <a:ea typeface="Times New Roman" panose="02020603050405020304" pitchFamily="18" charset="0"/>
              </a:rPr>
              <a:t>konferencinius </a:t>
            </a:r>
            <a:r>
              <a:rPr lang="lt-LT" sz="1800" dirty="0">
                <a:latin typeface="Times New Roman" panose="02020603050405020304" pitchFamily="18" charset="0"/>
                <a:ea typeface="Times New Roman" panose="02020603050405020304" pitchFamily="18" charset="0"/>
              </a:rPr>
              <a:t>skambučius tam tikra tema </a:t>
            </a:r>
            <a:r>
              <a:rPr lang="lt-LT" sz="1800" dirty="0" smtClean="0">
                <a:latin typeface="Times New Roman" panose="02020603050405020304" pitchFamily="18" charset="0"/>
                <a:ea typeface="Times New Roman" panose="02020603050405020304" pitchFamily="18" charset="0"/>
              </a:rPr>
              <a:t>visos </a:t>
            </a:r>
            <a:r>
              <a:rPr lang="lt-LT" sz="1800" dirty="0">
                <a:latin typeface="Times New Roman" panose="02020603050405020304" pitchFamily="18" charset="0"/>
                <a:ea typeface="Times New Roman" panose="02020603050405020304" pitchFamily="18" charset="0"/>
              </a:rPr>
              <a:t>grupėms vaikams – žinoma, talkinant tėveliams. Jų metu galima pasakoti istorijas, nagrinėti pasaulio žemėlapį ar daug kitų įvairių temų. Tai </a:t>
            </a:r>
            <a:r>
              <a:rPr lang="lt-LT" sz="1800" dirty="0" smtClean="0">
                <a:latin typeface="Times New Roman" panose="02020603050405020304" pitchFamily="18" charset="0"/>
                <a:ea typeface="Times New Roman" panose="02020603050405020304" pitchFamily="18" charset="0"/>
              </a:rPr>
              <a:t>yra labai patrauklu </a:t>
            </a:r>
            <a:r>
              <a:rPr lang="lt-LT" sz="1800" dirty="0">
                <a:latin typeface="Times New Roman" panose="02020603050405020304" pitchFamily="18" charset="0"/>
                <a:ea typeface="Times New Roman" panose="02020603050405020304" pitchFamily="18" charset="0"/>
              </a:rPr>
              <a:t>mažiesiems</a:t>
            </a:r>
            <a:r>
              <a:rPr lang="lt-LT" sz="1800" dirty="0" smtClean="0">
                <a:latin typeface="Times New Roman" panose="02020603050405020304" pitchFamily="18" charset="0"/>
                <a:ea typeface="Times New Roman" panose="02020603050405020304" pitchFamily="18" charset="0"/>
              </a:rPr>
              <a:t>.</a:t>
            </a:r>
            <a:endParaRPr lang="lt-LT" sz="1800" dirty="0">
              <a:latin typeface="Times New Roman" panose="02020603050405020304" pitchFamily="18" charset="0"/>
              <a:ea typeface="Times New Roman" panose="02020603050405020304" pitchFamily="18" charset="0"/>
            </a:endParaRPr>
          </a:p>
          <a:p>
            <a:pPr marL="342900" indent="-342900" algn="just">
              <a:lnSpc>
                <a:spcPct val="100000"/>
              </a:lnSpc>
              <a:spcBef>
                <a:spcPts val="300"/>
              </a:spcBef>
              <a:buFont typeface="+mj-lt"/>
              <a:buAutoNum type="arabicPeriod"/>
            </a:pPr>
            <a:r>
              <a:rPr lang="lt-LT" sz="1800" dirty="0">
                <a:solidFill>
                  <a:prstClr val="black"/>
                </a:solidFill>
                <a:latin typeface="Times New Roman" panose="02020603050405020304" pitchFamily="18" charset="0"/>
                <a:ea typeface="Times New Roman" panose="02020603050405020304" pitchFamily="18" charset="0"/>
              </a:rPr>
              <a:t>Ypatingą dėmesį skirkite </a:t>
            </a:r>
            <a:r>
              <a:rPr lang="lt-LT" sz="1800" dirty="0" smtClean="0">
                <a:solidFill>
                  <a:prstClr val="black"/>
                </a:solidFill>
                <a:latin typeface="Times New Roman" panose="02020603050405020304" pitchFamily="18" charset="0"/>
                <a:ea typeface="Times New Roman" panose="02020603050405020304" pitchFamily="18" charset="0"/>
              </a:rPr>
              <a:t>specialiųjų </a:t>
            </a:r>
            <a:r>
              <a:rPr lang="lt-LT" sz="1800" dirty="0">
                <a:solidFill>
                  <a:prstClr val="black"/>
                </a:solidFill>
                <a:latin typeface="Times New Roman" panose="02020603050405020304" pitchFamily="18" charset="0"/>
                <a:ea typeface="Times New Roman" panose="02020603050405020304" pitchFamily="18" charset="0"/>
              </a:rPr>
              <a:t>ugdymosi poreikių </a:t>
            </a:r>
            <a:r>
              <a:rPr lang="lt-LT" sz="1800" dirty="0" smtClean="0">
                <a:solidFill>
                  <a:prstClr val="black"/>
                </a:solidFill>
                <a:latin typeface="Times New Roman" panose="02020603050405020304" pitchFamily="18" charset="0"/>
                <a:ea typeface="Times New Roman" panose="02020603050405020304" pitchFamily="18" charset="0"/>
              </a:rPr>
              <a:t>vaikų ugdymui. Bendradarbiaukite su švietimo pagalbos specialistais, Vaiko </a:t>
            </a:r>
            <a:r>
              <a:rPr lang="lt-LT" sz="1800" dirty="0">
                <a:solidFill>
                  <a:prstClr val="black"/>
                </a:solidFill>
                <a:latin typeface="Times New Roman" panose="02020603050405020304" pitchFamily="18" charset="0"/>
                <a:ea typeface="Times New Roman" panose="02020603050405020304" pitchFamily="18" charset="0"/>
              </a:rPr>
              <a:t>gerovės komisijos </a:t>
            </a:r>
            <a:r>
              <a:rPr lang="lt-LT" sz="1800" dirty="0" smtClean="0">
                <a:solidFill>
                  <a:prstClr val="black"/>
                </a:solidFill>
                <a:latin typeface="Times New Roman" panose="02020603050405020304" pitchFamily="18" charset="0"/>
                <a:ea typeface="Times New Roman" panose="02020603050405020304" pitchFamily="18" charset="0"/>
              </a:rPr>
              <a:t>nariais, </a:t>
            </a:r>
            <a:r>
              <a:rPr lang="lt-LT" sz="1800" dirty="0">
                <a:solidFill>
                  <a:prstClr val="black"/>
                </a:solidFill>
                <a:latin typeface="Times New Roman" panose="02020603050405020304" pitchFamily="18" charset="0"/>
                <a:ea typeface="Times New Roman" panose="02020603050405020304" pitchFamily="18" charset="0"/>
              </a:rPr>
              <a:t>o esant reikalui, konsultuokitės su kitomis institucijomis</a:t>
            </a:r>
            <a:r>
              <a:rPr lang="lt-LT" sz="1800" dirty="0" smtClean="0">
                <a:solidFill>
                  <a:prstClr val="black"/>
                </a:solidFill>
                <a:latin typeface="Times New Roman" panose="02020603050405020304" pitchFamily="18" charset="0"/>
                <a:ea typeface="Times New Roman" panose="02020603050405020304" pitchFamily="18" charset="0"/>
              </a:rPr>
              <a:t>.</a:t>
            </a:r>
            <a:endParaRPr lang="lt-LT" sz="1800" dirty="0">
              <a:solidFill>
                <a:prstClr val="black"/>
              </a:solidFill>
              <a:latin typeface="Times New Roman" panose="02020603050405020304" pitchFamily="18" charset="0"/>
              <a:ea typeface="Times New Roman" panose="02020603050405020304" pitchFamily="18" charset="0"/>
            </a:endParaRPr>
          </a:p>
          <a:p>
            <a:pPr marL="342900" indent="-342900" algn="just">
              <a:lnSpc>
                <a:spcPct val="100000"/>
              </a:lnSpc>
              <a:spcBef>
                <a:spcPts val="300"/>
              </a:spcBef>
              <a:buFont typeface="+mj-lt"/>
              <a:buAutoNum type="arabicPeriod"/>
            </a:pPr>
            <a:r>
              <a:rPr lang="lt-LT" sz="1800" dirty="0" smtClean="0">
                <a:latin typeface="Times New Roman" panose="02020603050405020304" pitchFamily="18" charset="0"/>
                <a:ea typeface="Times New Roman" panose="02020603050405020304" pitchFamily="18" charset="0"/>
              </a:rPr>
              <a:t>Teikiant </a:t>
            </a:r>
            <a:r>
              <a:rPr lang="lt-LT" sz="1800" dirty="0">
                <a:latin typeface="Times New Roman" panose="02020603050405020304" pitchFamily="18" charset="0"/>
                <a:ea typeface="Times New Roman" panose="02020603050405020304" pitchFamily="18" charset="0"/>
              </a:rPr>
              <a:t>švietimo pagalbą vaikams, galima suderinti su tėvais, kad pasitelkdamas įstaigai ir tėvams prieinamas vaizdo programas logopedas </a:t>
            </a:r>
            <a:r>
              <a:rPr lang="lt-LT" sz="1800" dirty="0" smtClean="0">
                <a:latin typeface="Times New Roman" panose="02020603050405020304" pitchFamily="18" charset="0"/>
                <a:ea typeface="Times New Roman" panose="02020603050405020304" pitchFamily="18" charset="0"/>
              </a:rPr>
              <a:t>ar kiti specialistai teiktų </a:t>
            </a:r>
            <a:r>
              <a:rPr lang="lt-LT" sz="1800" dirty="0">
                <a:latin typeface="Times New Roman" panose="02020603050405020304" pitchFamily="18" charset="0"/>
                <a:ea typeface="Times New Roman" panose="02020603050405020304" pitchFamily="18" charset="0"/>
              </a:rPr>
              <a:t>individualias konsultacijas vaikui. Vaikas sesijos metu gali matyti, kokius </a:t>
            </a:r>
            <a:r>
              <a:rPr lang="lt-LT" sz="1800" dirty="0" err="1">
                <a:latin typeface="Times New Roman" panose="02020603050405020304" pitchFamily="18" charset="0"/>
                <a:ea typeface="Times New Roman" panose="02020603050405020304" pitchFamily="18" charset="0"/>
              </a:rPr>
              <a:t>pratimus</a:t>
            </a:r>
            <a:r>
              <a:rPr lang="lt-LT" sz="1800" dirty="0">
                <a:latin typeface="Times New Roman" panose="02020603050405020304" pitchFamily="18" charset="0"/>
                <a:ea typeface="Times New Roman" panose="02020603050405020304" pitchFamily="18" charset="0"/>
              </a:rPr>
              <a:t> rodo logopedas, o logopedas fiksuoja, kaip sekasi </a:t>
            </a:r>
            <a:r>
              <a:rPr lang="lt-LT" sz="1800" dirty="0" err="1">
                <a:latin typeface="Times New Roman" panose="02020603050405020304" pitchFamily="18" charset="0"/>
                <a:ea typeface="Times New Roman" panose="02020603050405020304" pitchFamily="18" charset="0"/>
              </a:rPr>
              <a:t>pratimus</a:t>
            </a:r>
            <a:r>
              <a:rPr lang="lt-LT" sz="1800" dirty="0">
                <a:latin typeface="Times New Roman" panose="02020603050405020304" pitchFamily="18" charset="0"/>
                <a:ea typeface="Times New Roman" panose="02020603050405020304" pitchFamily="18" charset="0"/>
              </a:rPr>
              <a:t> atlikti </a:t>
            </a:r>
            <a:r>
              <a:rPr lang="lt-LT" sz="1800" dirty="0" smtClean="0">
                <a:latin typeface="Times New Roman" panose="02020603050405020304" pitchFamily="18" charset="0"/>
                <a:ea typeface="Times New Roman" panose="02020603050405020304" pitchFamily="18" charset="0"/>
              </a:rPr>
              <a:t>vaikui. Esant poreikiui pasitelkti tėvus į </a:t>
            </a:r>
            <a:r>
              <a:rPr lang="lt-LT" sz="1800" dirty="0">
                <a:latin typeface="Times New Roman" panose="02020603050405020304" pitchFamily="18" charset="0"/>
                <a:ea typeface="Times New Roman" panose="02020603050405020304" pitchFamily="18" charset="0"/>
              </a:rPr>
              <a:t>pagalbą atliekant sunkesnius </a:t>
            </a:r>
            <a:r>
              <a:rPr lang="lt-LT" sz="1800" dirty="0" err="1">
                <a:latin typeface="Times New Roman" panose="02020603050405020304" pitchFamily="18" charset="0"/>
                <a:ea typeface="Times New Roman" panose="02020603050405020304" pitchFamily="18" charset="0"/>
              </a:rPr>
              <a:t>pratimus</a:t>
            </a:r>
            <a:r>
              <a:rPr lang="lt-LT" sz="1800" dirty="0">
                <a:latin typeface="Times New Roman" panose="02020603050405020304" pitchFamily="18" charset="0"/>
                <a:ea typeface="Times New Roman" panose="02020603050405020304" pitchFamily="18" charset="0"/>
              </a:rPr>
              <a:t>.</a:t>
            </a:r>
          </a:p>
          <a:p>
            <a:pPr marL="342900" indent="-342900" algn="just">
              <a:lnSpc>
                <a:spcPct val="100000"/>
              </a:lnSpc>
              <a:spcBef>
                <a:spcPts val="300"/>
              </a:spcBef>
              <a:buFont typeface="+mj-lt"/>
              <a:buAutoNum type="arabicPeriod"/>
            </a:pPr>
            <a:r>
              <a:rPr lang="lt-LT" sz="1800" dirty="0">
                <a:latin typeface="Times New Roman" panose="02020603050405020304" pitchFamily="18" charset="0"/>
                <a:ea typeface="Times New Roman" panose="02020603050405020304" pitchFamily="18" charset="0"/>
              </a:rPr>
              <a:t>P</a:t>
            </a:r>
            <a:r>
              <a:rPr lang="lt-LT" sz="1800" dirty="0" smtClean="0">
                <a:latin typeface="Times New Roman" panose="02020603050405020304" pitchFamily="18" charset="0"/>
                <a:ea typeface="Times New Roman" panose="02020603050405020304" pitchFamily="18" charset="0"/>
              </a:rPr>
              <a:t>riešmokyklinio </a:t>
            </a:r>
            <a:r>
              <a:rPr lang="lt-LT" sz="1800" dirty="0">
                <a:latin typeface="Times New Roman" panose="02020603050405020304" pitchFamily="18" charset="0"/>
                <a:ea typeface="Times New Roman" panose="02020603050405020304" pitchFamily="18" charset="0"/>
              </a:rPr>
              <a:t>amžiaus </a:t>
            </a:r>
            <a:r>
              <a:rPr lang="lt-LT" sz="1800" dirty="0" smtClean="0">
                <a:latin typeface="Times New Roman" panose="02020603050405020304" pitchFamily="18" charset="0"/>
                <a:ea typeface="Times New Roman" panose="02020603050405020304" pitchFamily="18" charset="0"/>
              </a:rPr>
              <a:t>vaikai  </a:t>
            </a:r>
            <a:r>
              <a:rPr lang="lt-LT" sz="1800" dirty="0">
                <a:latin typeface="Times New Roman" panose="02020603050405020304" pitchFamily="18" charset="0"/>
                <a:ea typeface="Times New Roman" panose="02020603050405020304" pitchFamily="18" charset="0"/>
              </a:rPr>
              <a:t>mėgsta mėgdžioti suaugusius ir žaidžia vaidmenų žaidimus. </a:t>
            </a:r>
            <a:r>
              <a:rPr lang="lt-LT" sz="1800" dirty="0" smtClean="0">
                <a:latin typeface="Times New Roman" panose="02020603050405020304" pitchFamily="18" charset="0"/>
                <a:ea typeface="Times New Roman" panose="02020603050405020304" pitchFamily="18" charset="0"/>
              </a:rPr>
              <a:t>Sutarę su tėvais paskatinkite ir padrąsinkite tėvus ar kitus vaikui artimus suaugusius asmenis kartu su vaiku dalyvauti tokioje veikloje.</a:t>
            </a:r>
            <a:endParaRPr lang="lt-LT" sz="1800" dirty="0">
              <a:latin typeface="Times New Roman" panose="02020603050405020304" pitchFamily="18" charset="0"/>
              <a:ea typeface="Times New Roman" panose="02020603050405020304" pitchFamily="18" charset="0"/>
            </a:endParaRPr>
          </a:p>
          <a:p>
            <a:pPr marL="342900" indent="-342900" algn="just">
              <a:lnSpc>
                <a:spcPct val="100000"/>
              </a:lnSpc>
              <a:spcBef>
                <a:spcPts val="300"/>
              </a:spcBef>
              <a:buFont typeface="+mj-lt"/>
              <a:buAutoNum type="arabicPeriod"/>
            </a:pPr>
            <a:r>
              <a:rPr lang="lt-LT" sz="1800" dirty="0">
                <a:latin typeface="Times New Roman" panose="02020603050405020304" pitchFamily="18" charset="0"/>
                <a:ea typeface="Times New Roman" panose="02020603050405020304" pitchFamily="18" charset="0"/>
              </a:rPr>
              <a:t>Svarbu nepamiršti ugdyti ir tų įgūdžių, kuriems nereikia virtualios ugdymo aplinkos. Tai fizinis aktyvumas, kūrybiškumas, aplinkos </a:t>
            </a:r>
            <a:r>
              <a:rPr lang="lt-LT" sz="1800" dirty="0" smtClean="0">
                <a:latin typeface="Times New Roman" panose="02020603050405020304" pitchFamily="18" charset="0"/>
                <a:ea typeface="Times New Roman" panose="02020603050405020304" pitchFamily="18" charset="0"/>
              </a:rPr>
              <a:t>pažinimas </a:t>
            </a:r>
            <a:r>
              <a:rPr lang="lt-LT" sz="1800" dirty="0">
                <a:latin typeface="Times New Roman" panose="02020603050405020304" pitchFamily="18" charset="0"/>
                <a:ea typeface="Times New Roman" panose="02020603050405020304" pitchFamily="18" charset="0"/>
              </a:rPr>
              <a:t>ir kasdieniai įgūdžiai, tokie kaip mokėjimas naudotis stalo įrankiais, tvarkos laikymasis, stalo serviravimas, asmeninė higiena ir pan</a:t>
            </a:r>
            <a:r>
              <a:rPr lang="lt-LT" sz="1800" dirty="0" smtClean="0">
                <a:latin typeface="Times New Roman" panose="02020603050405020304" pitchFamily="18" charset="0"/>
                <a:ea typeface="Times New Roman" panose="02020603050405020304" pitchFamily="18" charset="0"/>
              </a:rPr>
              <a:t>. Parenkite tėvams patarimus ir užduotis, kaip jie galėtų ugdyti šiuos savo vaikų </a:t>
            </a:r>
            <a:r>
              <a:rPr lang="lt-LT" sz="1800" dirty="0">
                <a:latin typeface="Times New Roman" panose="02020603050405020304" pitchFamily="18" charset="0"/>
                <a:ea typeface="Times New Roman" panose="02020603050405020304" pitchFamily="18" charset="0"/>
              </a:rPr>
              <a:t>į</a:t>
            </a:r>
            <a:r>
              <a:rPr lang="lt-LT" sz="1800" dirty="0" smtClean="0">
                <a:latin typeface="Times New Roman" panose="02020603050405020304" pitchFamily="18" charset="0"/>
                <a:ea typeface="Times New Roman" panose="02020603050405020304" pitchFamily="18" charset="0"/>
              </a:rPr>
              <a:t>gūdžius.</a:t>
            </a:r>
            <a:r>
              <a:rPr lang="lt-LT" sz="1800" dirty="0">
                <a:latin typeface="Times New Roman" panose="02020603050405020304" pitchFamily="18" charset="0"/>
                <a:ea typeface="Times New Roman" panose="02020603050405020304" pitchFamily="18" charset="0"/>
              </a:rPr>
              <a:t> </a:t>
            </a:r>
            <a:r>
              <a:rPr lang="lt-LT" sz="1800" dirty="0" smtClean="0">
                <a:latin typeface="Times New Roman" panose="02020603050405020304" pitchFamily="18" charset="0"/>
                <a:ea typeface="Times New Roman" panose="02020603050405020304" pitchFamily="18" charset="0"/>
              </a:rPr>
              <a:t>Ugdymui </a:t>
            </a:r>
            <a:r>
              <a:rPr lang="lt-LT" sz="1800" dirty="0">
                <a:latin typeface="Times New Roman" panose="02020603050405020304" pitchFamily="18" charset="0"/>
                <a:ea typeface="Times New Roman" panose="02020603050405020304" pitchFamily="18" charset="0"/>
              </a:rPr>
              <a:t>galima išnaudoti įvairias erdves ir daiktus, esančius ne tik ugdymo įstaigoje, bet ir namuose</a:t>
            </a:r>
            <a:r>
              <a:rPr lang="lt-LT" sz="1800" dirty="0" smtClean="0">
                <a:latin typeface="Times New Roman" panose="02020603050405020304" pitchFamily="18" charset="0"/>
                <a:ea typeface="Times New Roman" panose="02020603050405020304" pitchFamily="18" charset="0"/>
              </a:rPr>
              <a:t>.</a:t>
            </a:r>
          </a:p>
          <a:p>
            <a:pPr marL="342900" indent="-342900" algn="just">
              <a:lnSpc>
                <a:spcPct val="100000"/>
              </a:lnSpc>
              <a:spcBef>
                <a:spcPts val="300"/>
              </a:spcBef>
              <a:buFont typeface="+mj-lt"/>
              <a:buAutoNum type="arabicPeriod"/>
            </a:pPr>
            <a:r>
              <a:rPr lang="lt-LT" sz="1800" dirty="0">
                <a:solidFill>
                  <a:prstClr val="black"/>
                </a:solidFill>
                <a:latin typeface="Times New Roman" panose="02020603050405020304" pitchFamily="18" charset="0"/>
                <a:ea typeface="Times New Roman" panose="02020603050405020304" pitchFamily="18" charset="0"/>
              </a:rPr>
              <a:t>Nepamirškite,  kad visi ugdymo proceso dalyviai, </a:t>
            </a:r>
            <a:r>
              <a:rPr lang="lt-LT" sz="1800" dirty="0" smtClean="0">
                <a:solidFill>
                  <a:prstClr val="black"/>
                </a:solidFill>
                <a:latin typeface="Times New Roman" panose="02020603050405020304" pitchFamily="18" charset="0"/>
                <a:ea typeface="Times New Roman" panose="02020603050405020304" pitchFamily="18" charset="0"/>
              </a:rPr>
              <a:t>taip pat tėvai</a:t>
            </a:r>
            <a:r>
              <a:rPr lang="lt-LT" sz="1800" dirty="0">
                <a:solidFill>
                  <a:prstClr val="black"/>
                </a:solidFill>
                <a:latin typeface="Times New Roman" panose="02020603050405020304" pitchFamily="18" charset="0"/>
                <a:ea typeface="Times New Roman" panose="02020603050405020304" pitchFamily="18" charset="0"/>
              </a:rPr>
              <a:t>, </a:t>
            </a:r>
            <a:r>
              <a:rPr lang="lt-LT" sz="1800" dirty="0" smtClean="0">
                <a:solidFill>
                  <a:prstClr val="black"/>
                </a:solidFill>
                <a:latin typeface="Times New Roman" panose="02020603050405020304" pitchFamily="18" charset="0"/>
                <a:ea typeface="Times New Roman" panose="02020603050405020304" pitchFamily="18" charset="0"/>
              </a:rPr>
              <a:t>patiria </a:t>
            </a:r>
            <a:r>
              <a:rPr lang="lt-LT" sz="1800" dirty="0">
                <a:solidFill>
                  <a:prstClr val="black"/>
                </a:solidFill>
                <a:latin typeface="Times New Roman" panose="02020603050405020304" pitchFamily="18" charset="0"/>
                <a:ea typeface="Times New Roman" panose="02020603050405020304" pitchFamily="18" charset="0"/>
              </a:rPr>
              <a:t>stresą ir jiems reikia palaikymo. Svarbu su jais palaikyti ryšį, </a:t>
            </a:r>
            <a:r>
              <a:rPr lang="lt-LT" sz="1800" dirty="0" smtClean="0">
                <a:solidFill>
                  <a:prstClr val="black"/>
                </a:solidFill>
                <a:latin typeface="Times New Roman" panose="02020603050405020304" pitchFamily="18" charset="0"/>
                <a:ea typeface="Times New Roman" panose="02020603050405020304" pitchFamily="18" charset="0"/>
              </a:rPr>
              <a:t>aptarti, kaip sekasi jų vaikui, bendrauti </a:t>
            </a:r>
            <a:r>
              <a:rPr lang="lt-LT" sz="1800" dirty="0">
                <a:solidFill>
                  <a:prstClr val="black"/>
                </a:solidFill>
                <a:latin typeface="Times New Roman" panose="02020603050405020304" pitchFamily="18" charset="0"/>
                <a:ea typeface="Times New Roman" panose="02020603050405020304" pitchFamily="18" charset="0"/>
              </a:rPr>
              <a:t>ir bendradarbiauti.</a:t>
            </a:r>
          </a:p>
          <a:p>
            <a:pPr marL="342900" lvl="0" indent="-342900" algn="just">
              <a:lnSpc>
                <a:spcPct val="100000"/>
              </a:lnSpc>
              <a:spcBef>
                <a:spcPts val="300"/>
              </a:spcBef>
              <a:buFont typeface="+mj-lt"/>
              <a:buAutoNum type="arabicPeriod"/>
            </a:pPr>
            <a:r>
              <a:rPr lang="lt-LT" sz="1800" dirty="0" smtClean="0">
                <a:solidFill>
                  <a:prstClr val="black"/>
                </a:solidFill>
                <a:latin typeface="Times New Roman" panose="02020603050405020304" pitchFamily="18" charset="0"/>
                <a:ea typeface="Times New Roman" panose="02020603050405020304" pitchFamily="18" charset="0"/>
              </a:rPr>
              <a:t>Pasirūpinkite </a:t>
            </a:r>
            <a:r>
              <a:rPr lang="lt-LT" sz="1800" dirty="0">
                <a:solidFill>
                  <a:prstClr val="black"/>
                </a:solidFill>
                <a:latin typeface="Times New Roman" panose="02020603050405020304" pitchFamily="18" charset="0"/>
                <a:ea typeface="Times New Roman" panose="02020603050405020304" pitchFamily="18" charset="0"/>
              </a:rPr>
              <a:t>savo tiek fizine, tiek psichine sveikata: laikykitės dienotvarkės, sportuokite, tinkamai maitinkitės, ilsėkitės, bendraukite. Puoselėkite geranoriškus santykius su visa savo ugdymo įstaigos bendruomene</a:t>
            </a:r>
            <a:r>
              <a:rPr lang="lt-LT" sz="1800" dirty="0" smtClean="0">
                <a:solidFill>
                  <a:prstClr val="black"/>
                </a:solidFill>
                <a:latin typeface="Times New Roman" panose="02020603050405020304" pitchFamily="18" charset="0"/>
                <a:ea typeface="Times New Roman" panose="02020603050405020304" pitchFamily="18" charset="0"/>
              </a:rPr>
              <a:t>. Prireikus</a:t>
            </a:r>
            <a:r>
              <a:rPr lang="lt-LT" sz="1800" dirty="0">
                <a:solidFill>
                  <a:prstClr val="black"/>
                </a:solidFill>
                <a:latin typeface="Times New Roman" panose="02020603050405020304" pitchFamily="18" charset="0"/>
                <a:ea typeface="Times New Roman" panose="02020603050405020304" pitchFamily="18" charset="0"/>
              </a:rPr>
              <a:t>, konsultuokitės su savo kolegomis nuotoliniu būdu. </a:t>
            </a:r>
            <a:r>
              <a:rPr lang="lt-LT" sz="1800" dirty="0" smtClean="0">
                <a:solidFill>
                  <a:prstClr val="black"/>
                </a:solidFill>
                <a:latin typeface="Times New Roman" panose="02020603050405020304" pitchFamily="18" charset="0"/>
                <a:ea typeface="Times New Roman" panose="02020603050405020304" pitchFamily="18" charset="0"/>
              </a:rPr>
              <a:t>Esant poreikiui patys </a:t>
            </a:r>
            <a:r>
              <a:rPr lang="lt-LT" sz="1800" dirty="0">
                <a:solidFill>
                  <a:prstClr val="black"/>
                </a:solidFill>
                <a:latin typeface="Times New Roman" panose="02020603050405020304" pitchFamily="18" charset="0"/>
                <a:ea typeface="Times New Roman" panose="02020603050405020304" pitchFamily="18" charset="0"/>
              </a:rPr>
              <a:t>kreipkitės specializuotos pagalbos. </a:t>
            </a:r>
            <a:endParaRPr lang="lt-LT" sz="1800" dirty="0" smtClean="0">
              <a:solidFill>
                <a:prstClr val="black"/>
              </a:solidFill>
              <a:latin typeface="Times New Roman" panose="02020603050405020304" pitchFamily="18" charset="0"/>
              <a:ea typeface="Times New Roman" panose="02020603050405020304" pitchFamily="18" charset="0"/>
            </a:endParaRPr>
          </a:p>
          <a:p>
            <a:pPr marL="0" lvl="0" indent="0" algn="r">
              <a:lnSpc>
                <a:spcPct val="100000"/>
              </a:lnSpc>
              <a:spcBef>
                <a:spcPts val="300"/>
              </a:spcBef>
              <a:buNone/>
            </a:pPr>
            <a:r>
              <a:rPr lang="lt-LT" sz="1800" dirty="0" smtClean="0">
                <a:latin typeface="Times New Roman" panose="02020603050405020304" pitchFamily="18" charset="0"/>
                <a:ea typeface="Times New Roman" panose="02020603050405020304" pitchFamily="18" charset="0"/>
              </a:rPr>
              <a:t>Šaltiniai:  ŠMSM</a:t>
            </a:r>
            <a:endParaRPr lang="lt-LT" sz="1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351534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
  <a:themeElements>
    <a:clrScheme name="„Office“ t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113</TotalTime>
  <Words>0</Words>
  <Application>Microsoft Office PowerPoint</Application>
  <PresentationFormat>A3 formatas (297 x 420 mm)</PresentationFormat>
  <Paragraphs>13</Paragraphs>
  <Slides>2</Slides>
  <Notes>0</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2</vt:i4>
      </vt:variant>
    </vt:vector>
  </HeadingPairs>
  <TitlesOfParts>
    <vt:vector size="7" baseType="lpstr">
      <vt:lpstr>Arial</vt:lpstr>
      <vt:lpstr>Calibri</vt:lpstr>
      <vt:lpstr>Calibri Light</vt:lpstr>
      <vt:lpstr>Times New Roman</vt:lpstr>
      <vt:lpstr>„Office“ tema</vt:lpstr>
      <vt:lpstr>        VILNIAUS RAJONO  PEDAGOGINĖ PSICHOLOGINĖ TARNYBA      REKOMENDACIJOS IKMOKYKLINIO IR PRIEŠMOKYKLINIO UGDYMO PEDAGOGAMS   DĖL NUOTOLINIO MOKYMOSI IR PAGALBOS KARANTINO LAIKOTARPIU        </vt:lpstr>
      <vt:lpstr>„PowerPoint“ pateiktis</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VILNIAUS RAJONO PEDAGOGINĖ PSICHOLOGINĖ TARNYBA   REKOMENDACIJOS TĖVAMS  DĖL NUOTOLINIO MOKYMOSI IR PAGALBOS KARANTINO LAIKOTARPIU</dc:title>
  <dc:creator>Ola</dc:creator>
  <cp:lastModifiedBy>PPTNB1</cp:lastModifiedBy>
  <cp:revision>20</cp:revision>
  <dcterms:created xsi:type="dcterms:W3CDTF">2020-04-01T08:42:53Z</dcterms:created>
  <dcterms:modified xsi:type="dcterms:W3CDTF">2020-04-03T08:24:14Z</dcterms:modified>
</cp:coreProperties>
</file>