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FAB"/>
    <a:srgbClr val="B3DB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7" d="100"/>
          <a:sy n="47" d="100"/>
        </p:scale>
        <p:origin x="24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lt-LT" smtClean="0"/>
              <a:t>Spustelėję redag. ruoš. pavad. stilių</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lt-LT" smtClean="0"/>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2876956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Vertical Text Placeholder 2"/>
          <p:cNvSpPr>
            <a:spLocks noGrp="1"/>
          </p:cNvSpPr>
          <p:nvPr>
            <p:ph type="body" orient="vert" idx="1"/>
          </p:nvPr>
        </p:nvSpPr>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3586489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1145727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idx="1"/>
          </p:nvPr>
        </p:nvSpPr>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3259120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lt-LT" smtClean="0"/>
              <a:t>Spustelėję redag. ruoš. pavad. stilių</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169689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Date Placeholder 4"/>
          <p:cNvSpPr>
            <a:spLocks noGrp="1"/>
          </p:cNvSpPr>
          <p:nvPr>
            <p:ph type="dt" sz="half" idx="10"/>
          </p:nvPr>
        </p:nvSpPr>
        <p:spPr/>
        <p:txBody>
          <a:bodyPr/>
          <a:lstStyle/>
          <a:p>
            <a:fld id="{B075D596-8B24-4F81-ABB9-B7D6F91EEFCD}" type="datetimeFigureOut">
              <a:rPr lang="lt-LT" smtClean="0"/>
              <a:t>2020-04-03</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2126852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lt-LT" smtClean="0"/>
              <a:t>Spustelėję redag. ruoš. pavad. stilių</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lt-LT" smtClean="0"/>
              <a:t>Redaguoti šablono teksto stilius</a:t>
            </a:r>
          </a:p>
        </p:txBody>
      </p:sp>
      <p:sp>
        <p:nvSpPr>
          <p:cNvPr id="4" name="Content Placeholder 3"/>
          <p:cNvSpPr>
            <a:spLocks noGrp="1"/>
          </p:cNvSpPr>
          <p:nvPr>
            <p:ph sz="half" idx="2"/>
          </p:nvPr>
        </p:nvSpPr>
        <p:spPr>
          <a:xfrm>
            <a:off x="661334" y="4676140"/>
            <a:ext cx="4061757" cy="687789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lt-LT" smtClean="0"/>
              <a:t>Redaguoti šablono teksto stilius</a:t>
            </a:r>
          </a:p>
        </p:txBody>
      </p:sp>
      <p:sp>
        <p:nvSpPr>
          <p:cNvPr id="6" name="Content Placeholder 5"/>
          <p:cNvSpPr>
            <a:spLocks noGrp="1"/>
          </p:cNvSpPr>
          <p:nvPr>
            <p:ph sz="quarter" idx="4"/>
          </p:nvPr>
        </p:nvSpPr>
        <p:spPr>
          <a:xfrm>
            <a:off x="4860608" y="4676140"/>
            <a:ext cx="4081761" cy="687789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7" name="Date Placeholder 6"/>
          <p:cNvSpPr>
            <a:spLocks noGrp="1"/>
          </p:cNvSpPr>
          <p:nvPr>
            <p:ph type="dt" sz="half" idx="10"/>
          </p:nvPr>
        </p:nvSpPr>
        <p:spPr/>
        <p:txBody>
          <a:bodyPr/>
          <a:lstStyle/>
          <a:p>
            <a:fld id="{B075D596-8B24-4F81-ABB9-B7D6F91EEFCD}" type="datetimeFigureOut">
              <a:rPr lang="lt-LT" smtClean="0"/>
              <a:t>2020-04-03</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409716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B075D596-8B24-4F81-ABB9-B7D6F91EEFCD}" type="datetimeFigureOut">
              <a:rPr lang="lt-LT" smtClean="0"/>
              <a:t>2020-04-03</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1943595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75D596-8B24-4F81-ABB9-B7D6F91EEFCD}" type="datetimeFigureOut">
              <a:rPr lang="lt-LT" smtClean="0"/>
              <a:t>2020-04-03</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3783124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lt-LT" smtClean="0"/>
              <a:t>Spustelėję redag. ruoš. pavad. stilių</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B075D596-8B24-4F81-ABB9-B7D6F91EEFCD}" type="datetimeFigureOut">
              <a:rPr lang="lt-LT" smtClean="0"/>
              <a:t>2020-04-03</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80662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lt-LT" smtClean="0"/>
              <a:t>Spustelėję redag. ruoš. pavad. stilių</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B075D596-8B24-4F81-ABB9-B7D6F91EEFCD}" type="datetimeFigureOut">
              <a:rPr lang="lt-LT" smtClean="0"/>
              <a:t>2020-04-03</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2326672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7FFA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B075D596-8B24-4F81-ABB9-B7D6F91EEFCD}" type="datetimeFigureOut">
              <a:rPr lang="lt-LT" smtClean="0"/>
              <a:t>2020-04-03</a:t>
            </a:fld>
            <a:endParaRPr lang="lt-LT"/>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D9C58AB1-E964-482A-BA2E-45E1A62A6282}" type="slidenum">
              <a:rPr lang="lt-LT" smtClean="0"/>
              <a:t>‹#›</a:t>
            </a:fld>
            <a:endParaRPr lang="lt-LT"/>
          </a:p>
        </p:txBody>
      </p:sp>
    </p:spTree>
    <p:extLst>
      <p:ext uri="{BB962C8B-B14F-4D97-AF65-F5344CB8AC3E}">
        <p14:creationId xmlns:p14="http://schemas.microsoft.com/office/powerpoint/2010/main" val="2829677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title"/>
          </p:nvPr>
        </p:nvSpPr>
        <p:spPr>
          <a:xfrm>
            <a:off x="697833" y="553453"/>
            <a:ext cx="8349914" cy="11935326"/>
          </a:xfrm>
        </p:spPr>
        <p:txBody>
          <a:bodyPr>
            <a:normAutofit fontScale="90000"/>
          </a:bodyPr>
          <a:lstStyle/>
          <a:p>
            <a:pPr algn="ctr">
              <a:lnSpc>
                <a:spcPct val="100000"/>
              </a:lnSpc>
              <a:spcAft>
                <a:spcPts val="0"/>
              </a:spcAft>
            </a:pP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2400" b="1" dirty="0">
                <a:latin typeface="Times New Roman" panose="02020603050405020304" pitchFamily="18" charset="0"/>
                <a:ea typeface="Times New Roman" panose="02020603050405020304" pitchFamily="18" charset="0"/>
              </a:rPr>
              <a:t/>
            </a:r>
            <a:br>
              <a:rPr lang="lt-LT" sz="2400" b="1" dirty="0">
                <a:latin typeface="Times New Roman" panose="02020603050405020304" pitchFamily="18" charset="0"/>
                <a:ea typeface="Times New Roman" panose="02020603050405020304" pitchFamily="18" charset="0"/>
              </a:rPr>
            </a:b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2400" b="1" dirty="0">
                <a:latin typeface="Times New Roman" panose="02020603050405020304" pitchFamily="18" charset="0"/>
                <a:ea typeface="Times New Roman" panose="02020603050405020304" pitchFamily="18" charset="0"/>
              </a:rPr>
              <a:t/>
            </a:r>
            <a:br>
              <a:rPr lang="lt-LT" sz="2400" b="1" dirty="0">
                <a:latin typeface="Times New Roman" panose="02020603050405020304" pitchFamily="18" charset="0"/>
                <a:ea typeface="Times New Roman" panose="02020603050405020304" pitchFamily="18" charset="0"/>
              </a:rPr>
            </a:b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2400" b="1" dirty="0">
                <a:latin typeface="Times New Roman" panose="02020603050405020304" pitchFamily="18" charset="0"/>
                <a:ea typeface="Times New Roman" panose="02020603050405020304" pitchFamily="18" charset="0"/>
              </a:rPr>
              <a:t/>
            </a:r>
            <a:br>
              <a:rPr lang="lt-LT" sz="2400" b="1" dirty="0">
                <a:latin typeface="Times New Roman" panose="02020603050405020304" pitchFamily="18" charset="0"/>
                <a:ea typeface="Times New Roman" panose="02020603050405020304" pitchFamily="18" charset="0"/>
              </a:rPr>
            </a:b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3100" b="1" dirty="0" smtClean="0">
                <a:latin typeface="Times New Roman" panose="02020603050405020304" pitchFamily="18" charset="0"/>
                <a:ea typeface="Times New Roman" panose="02020603050405020304" pitchFamily="18" charset="0"/>
              </a:rPr>
              <a:t>VILNIAUS RAJONO </a:t>
            </a:r>
            <a:br>
              <a:rPr lang="lt-LT" sz="3100" b="1" dirty="0" smtClean="0">
                <a:latin typeface="Times New Roman" panose="02020603050405020304" pitchFamily="18" charset="0"/>
                <a:ea typeface="Times New Roman" panose="02020603050405020304" pitchFamily="18" charset="0"/>
              </a:rPr>
            </a:br>
            <a:r>
              <a:rPr lang="lt-LT" sz="3100" b="1" dirty="0" smtClean="0">
                <a:latin typeface="Times New Roman" panose="02020603050405020304" pitchFamily="18" charset="0"/>
                <a:ea typeface="Times New Roman" panose="02020603050405020304" pitchFamily="18" charset="0"/>
              </a:rPr>
              <a:t>PEDAGOGINĖ PSICHOLOGINĖ TARNYBA</a:t>
            </a:r>
            <a:r>
              <a:rPr lang="lt-LT" sz="3100" dirty="0" smtClean="0">
                <a:latin typeface="Times New Roman" panose="02020603050405020304" pitchFamily="18" charset="0"/>
                <a:ea typeface="Times New Roman" panose="02020603050405020304" pitchFamily="18" charset="0"/>
              </a:rPr>
              <a:t/>
            </a:r>
            <a:br>
              <a:rPr lang="lt-LT" sz="3100" dirty="0" smtClean="0">
                <a:latin typeface="Times New Roman" panose="02020603050405020304" pitchFamily="18" charset="0"/>
                <a:ea typeface="Times New Roman" panose="02020603050405020304" pitchFamily="18" charset="0"/>
              </a:rPr>
            </a:br>
            <a:r>
              <a:rPr lang="lt-LT" sz="2200" dirty="0" smtClean="0">
                <a:latin typeface="Times New Roman" panose="02020603050405020304" pitchFamily="18" charset="0"/>
                <a:ea typeface="Times New Roman" panose="02020603050405020304" pitchFamily="18" charset="0"/>
              </a:rPr>
              <a:t/>
            </a:r>
            <a:br>
              <a:rPr lang="lt-LT" sz="2200" dirty="0" smtClean="0">
                <a:latin typeface="Times New Roman" panose="02020603050405020304" pitchFamily="18" charset="0"/>
                <a:ea typeface="Times New Roman" panose="02020603050405020304" pitchFamily="18" charset="0"/>
              </a:rPr>
            </a:br>
            <a:r>
              <a:rPr lang="lt-LT" sz="2200" dirty="0">
                <a:latin typeface="Times New Roman" panose="02020603050405020304" pitchFamily="18" charset="0"/>
                <a:ea typeface="Times New Roman" panose="02020603050405020304" pitchFamily="18" charset="0"/>
              </a:rPr>
              <a:t/>
            </a:r>
            <a:br>
              <a:rPr lang="lt-LT" sz="2200" dirty="0">
                <a:latin typeface="Times New Roman" panose="02020603050405020304" pitchFamily="18" charset="0"/>
                <a:ea typeface="Times New Roman" panose="02020603050405020304" pitchFamily="18" charset="0"/>
              </a:rPr>
            </a:br>
            <a:r>
              <a:rPr lang="lt-LT" sz="2200" dirty="0">
                <a:latin typeface="Times New Roman" panose="02020603050405020304" pitchFamily="18" charset="0"/>
                <a:ea typeface="Times New Roman" panose="02020603050405020304" pitchFamily="18" charset="0"/>
              </a:rPr>
              <a:t/>
            </a:r>
            <a:br>
              <a:rPr lang="lt-LT" sz="2200" dirty="0">
                <a:latin typeface="Times New Roman" panose="02020603050405020304" pitchFamily="18" charset="0"/>
                <a:ea typeface="Times New Roman" panose="02020603050405020304" pitchFamily="18" charset="0"/>
              </a:rPr>
            </a:br>
            <a:r>
              <a:rPr lang="lt-LT" sz="2200" b="1" dirty="0" smtClean="0">
                <a:latin typeface="Times New Roman" panose="02020603050405020304" pitchFamily="18" charset="0"/>
                <a:ea typeface="Times New Roman" panose="02020603050405020304" pitchFamily="18" charset="0"/>
              </a:rPr>
              <a:t> </a:t>
            </a:r>
            <a:r>
              <a:rPr lang="lt-LT" sz="2200" dirty="0" smtClean="0">
                <a:latin typeface="Times New Roman" panose="02020603050405020304" pitchFamily="18" charset="0"/>
                <a:ea typeface="Times New Roman" panose="02020603050405020304" pitchFamily="18" charset="0"/>
              </a:rPr>
              <a:t/>
            </a:r>
            <a:br>
              <a:rPr lang="lt-LT" sz="2200" dirty="0" smtClean="0">
                <a:latin typeface="Times New Roman" panose="02020603050405020304" pitchFamily="18" charset="0"/>
                <a:ea typeface="Times New Roman" panose="02020603050405020304" pitchFamily="18" charset="0"/>
              </a:rPr>
            </a:br>
            <a:r>
              <a:rPr lang="lt-LT" sz="2700" b="1" dirty="0" smtClean="0">
                <a:latin typeface="Times New Roman" panose="02020603050405020304" pitchFamily="18" charset="0"/>
                <a:ea typeface="Times New Roman" panose="02020603050405020304" pitchFamily="18" charset="0"/>
              </a:rPr>
              <a:t>REKOMENDACIJOS MOKYTOJAMS</a:t>
            </a:r>
            <a:r>
              <a:rPr lang="lt-LT" sz="2700" dirty="0" smtClean="0">
                <a:latin typeface="Times New Roman" panose="02020603050405020304" pitchFamily="18" charset="0"/>
                <a:ea typeface="Times New Roman" panose="02020603050405020304" pitchFamily="18" charset="0"/>
              </a:rPr>
              <a:t> </a:t>
            </a:r>
            <a:br>
              <a:rPr lang="lt-LT" sz="2700" dirty="0" smtClean="0">
                <a:latin typeface="Times New Roman" panose="02020603050405020304" pitchFamily="18" charset="0"/>
                <a:ea typeface="Times New Roman" panose="02020603050405020304" pitchFamily="18" charset="0"/>
              </a:rPr>
            </a:br>
            <a:r>
              <a:rPr lang="lt-LT" sz="2700" dirty="0" smtClean="0">
                <a:latin typeface="Times New Roman" panose="02020603050405020304" pitchFamily="18" charset="0"/>
                <a:ea typeface="Times New Roman" panose="02020603050405020304" pitchFamily="18" charset="0"/>
              </a:rPr>
              <a:t/>
            </a:r>
            <a:br>
              <a:rPr lang="lt-LT" sz="2700" dirty="0" smtClean="0">
                <a:latin typeface="Times New Roman" panose="02020603050405020304" pitchFamily="18" charset="0"/>
                <a:ea typeface="Times New Roman" panose="02020603050405020304" pitchFamily="18" charset="0"/>
              </a:rPr>
            </a:br>
            <a:r>
              <a:rPr lang="lt-LT" sz="2700" b="1" dirty="0" smtClean="0">
                <a:latin typeface="Times New Roman" panose="02020603050405020304" pitchFamily="18" charset="0"/>
                <a:ea typeface="Times New Roman" panose="02020603050405020304" pitchFamily="18" charset="0"/>
              </a:rPr>
              <a:t>DĖL NUOTOLINIO MOKYMOSI IR PAGALBOS KARANTINO LAIKOTARPIU</a:t>
            </a:r>
            <a:r>
              <a:rPr lang="lt-LT" sz="2700" dirty="0">
                <a:latin typeface="Times New Roman" panose="02020603050405020304" pitchFamily="18" charset="0"/>
                <a:ea typeface="Times New Roman" panose="02020603050405020304" pitchFamily="18" charset="0"/>
              </a:rPr>
              <a:t/>
            </a:r>
            <a:br>
              <a:rPr lang="lt-LT" sz="2700" dirty="0">
                <a:latin typeface="Times New Roman" panose="02020603050405020304" pitchFamily="18" charset="0"/>
                <a:ea typeface="Times New Roman" panose="02020603050405020304" pitchFamily="18" charset="0"/>
              </a:rPr>
            </a:br>
            <a:r>
              <a:rPr lang="lt-LT" sz="4800" b="1" dirty="0">
                <a:latin typeface="Times New Roman" panose="02020603050405020304" pitchFamily="18" charset="0"/>
                <a:ea typeface="Times New Roman" panose="02020603050405020304" pitchFamily="18" charset="0"/>
              </a:rPr>
              <a:t> </a:t>
            </a:r>
            <a:r>
              <a:rPr lang="lt-LT" sz="4800" dirty="0">
                <a:latin typeface="Times New Roman" panose="02020603050405020304" pitchFamily="18" charset="0"/>
                <a:ea typeface="Times New Roman" panose="02020603050405020304" pitchFamily="18" charset="0"/>
              </a:rPr>
              <a:t/>
            </a:r>
            <a:br>
              <a:rPr lang="lt-LT" sz="4800" dirty="0">
                <a:latin typeface="Times New Roman" panose="02020603050405020304" pitchFamily="18" charset="0"/>
                <a:ea typeface="Times New Roman" panose="02020603050405020304" pitchFamily="18" charset="0"/>
              </a:rPr>
            </a:br>
            <a:r>
              <a:rPr lang="lt-LT" sz="4800" dirty="0" smtClean="0">
                <a:latin typeface="Times New Roman" panose="02020603050405020304" pitchFamily="18" charset="0"/>
                <a:ea typeface="Times New Roman" panose="02020603050405020304" pitchFamily="18" charset="0"/>
              </a:rPr>
              <a:t/>
            </a:r>
            <a:br>
              <a:rPr lang="lt-LT" sz="4800" dirty="0" smtClean="0">
                <a:latin typeface="Times New Roman" panose="02020603050405020304" pitchFamily="18" charset="0"/>
                <a:ea typeface="Times New Roman" panose="02020603050405020304" pitchFamily="18" charset="0"/>
              </a:rPr>
            </a:br>
            <a:r>
              <a:rPr lang="lt-LT" sz="4800" dirty="0" smtClean="0">
                <a:latin typeface="Times New Roman" panose="02020603050405020304" pitchFamily="18" charset="0"/>
                <a:ea typeface="Times New Roman" panose="02020603050405020304" pitchFamily="18" charset="0"/>
              </a:rPr>
              <a:t/>
            </a:r>
            <a:br>
              <a:rPr lang="lt-LT" sz="4800" dirty="0" smtClean="0">
                <a:latin typeface="Times New Roman" panose="02020603050405020304" pitchFamily="18" charset="0"/>
                <a:ea typeface="Times New Roman" panose="02020603050405020304" pitchFamily="18" charset="0"/>
              </a:rPr>
            </a:br>
            <a:r>
              <a:rPr lang="lt-LT" sz="4800" dirty="0">
                <a:latin typeface="Times New Roman" panose="02020603050405020304" pitchFamily="18" charset="0"/>
                <a:ea typeface="Times New Roman" panose="02020603050405020304" pitchFamily="18" charset="0"/>
              </a:rPr>
              <a:t/>
            </a:r>
            <a:br>
              <a:rPr lang="lt-LT" sz="4800" dirty="0">
                <a:latin typeface="Times New Roman" panose="02020603050405020304" pitchFamily="18" charset="0"/>
                <a:ea typeface="Times New Roman" panose="02020603050405020304" pitchFamily="18" charset="0"/>
              </a:rPr>
            </a:br>
            <a:r>
              <a:rPr lang="lt-LT" sz="4800" dirty="0">
                <a:latin typeface="Times New Roman" panose="02020603050405020304" pitchFamily="18" charset="0"/>
                <a:ea typeface="Times New Roman" panose="02020603050405020304" pitchFamily="18" charset="0"/>
              </a:rPr>
              <a:t/>
            </a:r>
            <a:br>
              <a:rPr lang="lt-LT" sz="4800" dirty="0">
                <a:latin typeface="Times New Roman" panose="02020603050405020304" pitchFamily="18" charset="0"/>
                <a:ea typeface="Times New Roman" panose="02020603050405020304" pitchFamily="18" charset="0"/>
              </a:rPr>
            </a:br>
            <a:r>
              <a:rPr lang="lt-LT" sz="4800" dirty="0" smtClean="0">
                <a:latin typeface="Times New Roman" panose="02020603050405020304" pitchFamily="18" charset="0"/>
                <a:ea typeface="Times New Roman" panose="02020603050405020304" pitchFamily="18" charset="0"/>
              </a:rPr>
              <a:t/>
            </a:r>
            <a:br>
              <a:rPr lang="lt-LT" sz="4800" dirty="0" smtClean="0">
                <a:latin typeface="Times New Roman" panose="02020603050405020304" pitchFamily="18" charset="0"/>
                <a:ea typeface="Times New Roman" panose="02020603050405020304" pitchFamily="18" charset="0"/>
              </a:rPr>
            </a:br>
            <a:endParaRPr lang="lt-LT" dirty="0"/>
          </a:p>
        </p:txBody>
      </p:sp>
      <p:pic>
        <p:nvPicPr>
          <p:cNvPr id="6" name="Turinio vietos rezervavimo ženklas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51713" y="553453"/>
            <a:ext cx="1945900" cy="1973179"/>
          </a:xfrm>
          <a:effectLst>
            <a:glow rad="63500">
              <a:schemeClr val="accent6">
                <a:satMod val="175000"/>
                <a:alpha val="40000"/>
              </a:schemeClr>
            </a:glow>
            <a:softEdge rad="12700"/>
          </a:effectLst>
        </p:spPr>
      </p:pic>
    </p:spTree>
    <p:extLst>
      <p:ext uri="{BB962C8B-B14F-4D97-AF65-F5344CB8AC3E}">
        <p14:creationId xmlns:p14="http://schemas.microsoft.com/office/powerpoint/2010/main" val="794308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urinio vietos rezervavimo ženklas 4"/>
          <p:cNvSpPr>
            <a:spLocks noGrp="1"/>
          </p:cNvSpPr>
          <p:nvPr>
            <p:ph idx="1"/>
          </p:nvPr>
        </p:nvSpPr>
        <p:spPr>
          <a:xfrm>
            <a:off x="300251" y="245660"/>
            <a:ext cx="9048465" cy="12351224"/>
          </a:xfrm>
        </p:spPr>
        <p:txBody>
          <a:bodyPr>
            <a:noAutofit/>
          </a:bodyPr>
          <a:lstStyle/>
          <a:p>
            <a:pPr marL="0" indent="0" algn="just">
              <a:lnSpc>
                <a:spcPct val="100000"/>
              </a:lnSpc>
              <a:spcBef>
                <a:spcPts val="300"/>
              </a:spcBef>
              <a:buNone/>
            </a:pPr>
            <a:r>
              <a:rPr lang="lt-LT" sz="1900" dirty="0" smtClean="0">
                <a:latin typeface="Times New Roman" panose="02020603050405020304" pitchFamily="18" charset="0"/>
                <a:ea typeface="Times New Roman" panose="02020603050405020304" pitchFamily="18" charset="0"/>
              </a:rPr>
              <a:t>	</a:t>
            </a:r>
            <a:r>
              <a:rPr lang="lt-LT" sz="1800" dirty="0" smtClean="0">
                <a:latin typeface="Times New Roman" panose="02020603050405020304" pitchFamily="18" charset="0"/>
                <a:ea typeface="Times New Roman" panose="02020603050405020304" pitchFamily="18" charset="0"/>
              </a:rPr>
              <a:t>Šiuo </a:t>
            </a:r>
            <a:r>
              <a:rPr lang="lt-LT" sz="1800" dirty="0">
                <a:latin typeface="Times New Roman" panose="02020603050405020304" pitchFamily="18" charset="0"/>
                <a:ea typeface="Times New Roman" panose="02020603050405020304" pitchFamily="18" charset="0"/>
              </a:rPr>
              <a:t>neįprastu, daugeliui sudėtingu laikotarpiu labai svarbu bendrauti ir bendradarbiauti bei palaikyti vieni kitus. Nuotolinis mokymas tik neseniai prasidėjo ir tai visiems yra nauja situacija ir tapo dideliu iššūkiu tiek mokykloms, tiek mokytojams, tėvams, vaikams. Pirmos dienos ir savaitės – adaptacinis laikotarpis, kuriuo metu gali kilti mažesnių ar didesnių nesklandumų. Svarbu sau priminti, kad tai yra normalu ir pasirūpinti savo bei Jūsų ugdomų vaikų emocine gerove</a:t>
            </a:r>
            <a:r>
              <a:rPr lang="lt-LT" sz="1800" dirty="0" smtClean="0">
                <a:latin typeface="Times New Roman" panose="02020603050405020304" pitchFamily="18" charset="0"/>
                <a:ea typeface="Times New Roman" panose="02020603050405020304" pitchFamily="18" charset="0"/>
              </a:rPr>
              <a:t>.</a:t>
            </a:r>
          </a:p>
          <a:p>
            <a:pPr marL="0" indent="0" algn="just">
              <a:lnSpc>
                <a:spcPct val="100000"/>
              </a:lnSpc>
              <a:spcBef>
                <a:spcPts val="300"/>
              </a:spcBef>
              <a:buNone/>
            </a:pPr>
            <a:endParaRPr lang="lt-LT" sz="1800" dirty="0">
              <a:latin typeface="Times New Roman" panose="02020603050405020304" pitchFamily="18" charset="0"/>
              <a:ea typeface="Times New Roman" panose="02020603050405020304" pitchFamily="18" charset="0"/>
            </a:endParaRP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Prisiminkite, kad kuo mažesnis vaikas (mokinys), tuo labiau jam reikia tėvų pagalbos. Pateikite daugiau informacijos tėvams, kaip jie galėtų dirbti su vaiku namuose.</a:t>
            </a: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Bendradarbiaudami su kitais vaiko mokytojais, reguliuokite mokymosi krūvį ir namų darbų apimtis, suderinkite ugdymo temas, aptarkite ugdymo būdus.</a:t>
            </a: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Pratyboms, vedamoms nuotoliniu būdu, naudokitės ta pačia mokymosi aplinka, kuria naudojasi visa mokykla. Taip mokiniui (ir jo tėvams) bus mažiau sumaišties.</a:t>
            </a: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Leiskite mokiniams mokytis jiems priimtinu tempu. Teikite poreikius ir gebėjimus atitinkančias užduotis. Atrinkite tik svarbiausias temas ir užduotis.</a:t>
            </a: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Peržiūrėkite išsikeltus ugdymo(</a:t>
            </a:r>
            <a:r>
              <a:rPr lang="lt-LT" sz="1800" dirty="0" err="1">
                <a:latin typeface="Times New Roman" panose="02020603050405020304" pitchFamily="18" charset="0"/>
                <a:ea typeface="Times New Roman" panose="02020603050405020304" pitchFamily="18" charset="0"/>
              </a:rPr>
              <a:t>si</a:t>
            </a:r>
            <a:r>
              <a:rPr lang="lt-LT" sz="1800" dirty="0">
                <a:latin typeface="Times New Roman" panose="02020603050405020304" pitchFamily="18" charset="0"/>
                <a:ea typeface="Times New Roman" panose="02020603050405020304" pitchFamily="18" charset="0"/>
              </a:rPr>
              <a:t>) tikslus (prioritetu palikdami jau išmoktų dalykų įtvirtinimą, sumažindami naujų dalykų mokymo apimtis).</a:t>
            </a: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Ypatingą dėmesį skirkite mokinių, turinčių vidutinių, didelių ir labai didelių specialiųjų ugdymosi poreikių ugdymui.</a:t>
            </a: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Kurkite galimybes dirbti grupėje nuotoliniu būdu. Taip vaikai turės galimybę mokytis bendruomeniškumo, palaikymo.</a:t>
            </a: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Pateikdami užduotis, susiekite jas su artima vaiko aplinka, svarbiausiais vaikui įvykiais.</a:t>
            </a: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Orientuokitės į kokybę ir pozityvumą, o ne į kiekybę ir klaidas.</a:t>
            </a: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Pasirūpinkite savo tiek fizine, tiek psichine sveikata: laikykitės dienotvarkės, sportuokite, tinkamai maitinkitės, ilsėkitės, bendraukite. Prireikus, konsultuokitės su savo kolegomis nuotoliniu būdu. Prireikus ir patys kreipkitės specializuotos pagalbos. </a:t>
            </a: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Būkite iniciatyvūs ir rodykite geranorišką pagalbą labiausiai socialiai, emociškai pažeidžiamiems savo ugdymo bendruomenės nariams bei specialiųjų ugdymosi poreikių turintiems vaikams.</a:t>
            </a: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Nepamirškite,  kad visi ugdymo proceso dalyviai taip pat patiria stresą ir jiems reikia palaikymo. Svarbu su jais palaikyti ryšį, bendrauti ir bendradarbiauti.</a:t>
            </a: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Puoselėkite geranoriškus santykius su visa savo ugdymo įstaigos bendruomene, bendradarbiaukite tarpusavyje dėl sudėtingų darbinių atvejų su savo ugdymo įstaigos Vaiko gerovės komisijos specialistais, o esant reikalui, konsultuokitės su kitomis institucijomis.</a:t>
            </a: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Remkitės Švietimo, mokslo ir sporto ministerijos bei Nacionalinės švietimo agentūros pateiktomis rekomendacijomis.</a:t>
            </a: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Skirkite laiko savarankiškam kvalifikacijos tobulinimui.</a:t>
            </a: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Puoselėkite emocinį ryšį, kurkite saugumo jausmą, bendradarbiavimo atmosferą ugdymo procese.</a:t>
            </a:r>
          </a:p>
          <a:p>
            <a:pPr marL="342900" lvl="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Bendraukite su kolegomis, dalinkitės gerąja darbo patirtimi, kelkite klausimus. Kartu ieškokime sprendimų – dabar tai kaip niekada svarbu</a:t>
            </a:r>
            <a:r>
              <a:rPr lang="lt-LT" sz="1800" dirty="0" smtClean="0">
                <a:latin typeface="Times New Roman" panose="02020603050405020304" pitchFamily="18" charset="0"/>
                <a:ea typeface="Times New Roman" panose="02020603050405020304" pitchFamily="18" charset="0"/>
              </a:rPr>
              <a:t>.</a:t>
            </a:r>
            <a:endParaRPr lang="lt-LT" sz="1800" dirty="0">
              <a:latin typeface="Times New Roman" panose="02020603050405020304" pitchFamily="18" charset="0"/>
              <a:ea typeface="Times New Roman" panose="02020603050405020304" pitchFamily="18" charset="0"/>
            </a:endParaRPr>
          </a:p>
          <a:p>
            <a:endParaRPr lang="lt-LT" sz="1400" dirty="0">
              <a:latin typeface="Trebuchet MS" panose="020B0603020202020204" pitchFamily="34" charset="0"/>
            </a:endParaRPr>
          </a:p>
        </p:txBody>
      </p:sp>
    </p:spTree>
    <p:extLst>
      <p:ext uri="{BB962C8B-B14F-4D97-AF65-F5344CB8AC3E}">
        <p14:creationId xmlns:p14="http://schemas.microsoft.com/office/powerpoint/2010/main" val="1535153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
  <a:themeElements>
    <a:clrScheme name="„Office“ 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TotalTime>
  <Words>0</Words>
  <Application>Microsoft Office PowerPoint</Application>
  <PresentationFormat>A3 formatas (297 x 420 mm)</PresentationFormat>
  <Paragraphs>20</Paragraphs>
  <Slides>2</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2</vt:i4>
      </vt:variant>
    </vt:vector>
  </HeadingPairs>
  <TitlesOfParts>
    <vt:vector size="8" baseType="lpstr">
      <vt:lpstr>Arial</vt:lpstr>
      <vt:lpstr>Calibri</vt:lpstr>
      <vt:lpstr>Calibri Light</vt:lpstr>
      <vt:lpstr>Times New Roman</vt:lpstr>
      <vt:lpstr>Trebuchet MS</vt:lpstr>
      <vt:lpstr>„Office“ tema</vt:lpstr>
      <vt:lpstr>        VILNIAUS RAJONO  PEDAGOGINĖ PSICHOLOGINĖ TARNYBA      REKOMENDACIJOS MOKYTOJAMS   DĖL NUOTOLINIO MOKYMOSI IR PAGALBOS KARANTINO LAIKOTARPIU        </vt:lpstr>
      <vt:lpstr>„PowerPoint“ pateiktis</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VILNIAUS RAJONO PEDAGOGINĖ PSICHOLOGINĖ TARNYBA   REKOMENDACIJOS TĖVAMS  DĖL NUOTOLINIO MOKYMOSI IR PAGALBOS KARANTINO LAIKOTARPIU</dc:title>
  <dc:creator>Ola</dc:creator>
  <cp:lastModifiedBy>PPTNB1</cp:lastModifiedBy>
  <cp:revision>8</cp:revision>
  <dcterms:created xsi:type="dcterms:W3CDTF">2020-04-01T08:42:53Z</dcterms:created>
  <dcterms:modified xsi:type="dcterms:W3CDTF">2020-04-03T08:23:41Z</dcterms:modified>
</cp:coreProperties>
</file>