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FAB"/>
    <a:srgbClr val="B3DB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24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lt-LT" smtClean="0"/>
              <a:t>Spustelėję redag. ruoš. pavad. stilių</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876956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58648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14572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25912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lt-LT" smtClean="0"/>
              <a:t>Spustelėję redag. ruoš. pavad. stilių</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69689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126852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4" name="Content Placeholder 3"/>
          <p:cNvSpPr>
            <a:spLocks noGrp="1"/>
          </p:cNvSpPr>
          <p:nvPr>
            <p:ph sz="half" idx="2"/>
          </p:nvPr>
        </p:nvSpPr>
        <p:spPr>
          <a:xfrm>
            <a:off x="661334" y="4676140"/>
            <a:ext cx="4061757"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6" name="Content Placeholder 5"/>
          <p:cNvSpPr>
            <a:spLocks noGrp="1"/>
          </p:cNvSpPr>
          <p:nvPr>
            <p:ph sz="quarter" idx="4"/>
          </p:nvPr>
        </p:nvSpPr>
        <p:spPr>
          <a:xfrm>
            <a:off x="4860608" y="4676140"/>
            <a:ext cx="4081761"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075D596-8B24-4F81-ABB9-B7D6F91EEFCD}" type="datetimeFigureOut">
              <a:rPr lang="lt-LT" smtClean="0"/>
              <a:t>2020-04-03</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409716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075D596-8B24-4F81-ABB9-B7D6F91EEFCD}" type="datetimeFigureOut">
              <a:rPr lang="lt-LT" smtClean="0"/>
              <a:t>2020-04-03</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94359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5D596-8B24-4F81-ABB9-B7D6F91EEFCD}" type="datetimeFigureOut">
              <a:rPr lang="lt-LT" smtClean="0"/>
              <a:t>2020-04-03</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78312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80662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32667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7FFA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B075D596-8B24-4F81-ABB9-B7D6F91EEFCD}" type="datetimeFigureOut">
              <a:rPr lang="lt-LT" smtClean="0"/>
              <a:t>2020-04-03</a:t>
            </a:fld>
            <a:endParaRPr lang="lt-LT"/>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D9C58AB1-E964-482A-BA2E-45E1A62A6282}" type="slidenum">
              <a:rPr lang="lt-LT" smtClean="0"/>
              <a:t>‹#›</a:t>
            </a:fld>
            <a:endParaRPr lang="lt-LT"/>
          </a:p>
        </p:txBody>
      </p:sp>
    </p:spTree>
    <p:extLst>
      <p:ext uri="{BB962C8B-B14F-4D97-AF65-F5344CB8AC3E}">
        <p14:creationId xmlns:p14="http://schemas.microsoft.com/office/powerpoint/2010/main" val="2829677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a:xfrm>
            <a:off x="697833" y="553453"/>
            <a:ext cx="8349914" cy="11935326"/>
          </a:xfrm>
        </p:spPr>
        <p:txBody>
          <a:bodyPr>
            <a:normAutofit/>
          </a:bodyPr>
          <a:lstStyle/>
          <a:p>
            <a:pPr marL="240030" lvl="0" indent="-240030" algn="ctr">
              <a:spcBef>
                <a:spcPts val="1800"/>
              </a:spcBef>
              <a:spcAft>
                <a:spcPts val="1800"/>
              </a:spcAft>
              <a:buFont typeface="Arial" panose="020B0604020202020204" pitchFamily="34" charset="0"/>
              <a:buChar char="•"/>
            </a:pP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VILNIAUS RAJONO </a:t>
            </a:r>
            <a:br>
              <a:rPr lang="lt-LT" sz="31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PEDAGOGINĖ PSICHOLOGINĖ TARNYBA</a:t>
            </a:r>
            <a:r>
              <a:rPr lang="lt-LT" sz="3100" dirty="0" smtClean="0">
                <a:latin typeface="Times New Roman" panose="02020603050405020304" pitchFamily="18" charset="0"/>
                <a:ea typeface="Times New Roman" panose="02020603050405020304" pitchFamily="18" charset="0"/>
              </a:rPr>
              <a:t/>
            </a:r>
            <a:br>
              <a:rPr lang="lt-LT" sz="3100" dirty="0" smtClean="0">
                <a:latin typeface="Times New Roman" panose="02020603050405020304" pitchFamily="18" charset="0"/>
                <a:ea typeface="Times New Roman" panose="02020603050405020304" pitchFamily="18" charset="0"/>
              </a:rPr>
            </a:b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b="1" dirty="0" smtClean="0">
                <a:latin typeface="Times New Roman" panose="02020603050405020304" pitchFamily="18" charset="0"/>
                <a:ea typeface="Times New Roman" panose="02020603050405020304" pitchFamily="18" charset="0"/>
              </a:rPr>
              <a:t> </a:t>
            </a: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REKOMENDACIJOS MOKINIAMS</a:t>
            </a:r>
            <a:br>
              <a:rPr lang="lt-LT" sz="2700" b="1" dirty="0" smtClean="0">
                <a:latin typeface="Times New Roman" panose="02020603050405020304" pitchFamily="18" charset="0"/>
                <a:ea typeface="Times New Roman" panose="02020603050405020304" pitchFamily="18" charset="0"/>
              </a:rPr>
            </a:br>
            <a:r>
              <a:rPr lang="lt-LT" sz="2700" b="1" dirty="0">
                <a:latin typeface="Times New Roman" panose="02020603050405020304" pitchFamily="18" charset="0"/>
                <a:ea typeface="Times New Roman" panose="02020603050405020304" pitchFamily="18" charset="0"/>
              </a:rPr>
              <a:t/>
            </a:r>
            <a:br>
              <a:rPr lang="lt-LT" sz="2700" b="1" dirty="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
            </a:r>
            <a:br>
              <a:rPr lang="lt-LT" sz="2700" b="1"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
            </a:r>
            <a:br>
              <a:rPr lang="lt-LT" sz="2700" b="1" dirty="0" smtClean="0">
                <a:latin typeface="Times New Roman" panose="02020603050405020304" pitchFamily="18" charset="0"/>
                <a:ea typeface="Times New Roman" panose="02020603050405020304" pitchFamily="18" charset="0"/>
              </a:rPr>
            </a:br>
            <a:r>
              <a:rPr lang="lt-LT" sz="2700" b="1" dirty="0">
                <a:latin typeface="Times New Roman" panose="02020603050405020304" pitchFamily="18" charset="0"/>
                <a:ea typeface="Times New Roman" panose="02020603050405020304" pitchFamily="18" charset="0"/>
              </a:rPr>
              <a:t/>
            </a:r>
            <a:br>
              <a:rPr lang="lt-LT" sz="2700" b="1" dirty="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
            </a:r>
            <a:br>
              <a:rPr lang="lt-LT" sz="2700" b="1" dirty="0" smtClean="0">
                <a:latin typeface="Times New Roman" panose="02020603050405020304" pitchFamily="18" charset="0"/>
                <a:ea typeface="Times New Roman" panose="02020603050405020304" pitchFamily="18" charset="0"/>
              </a:rPr>
            </a:br>
            <a:r>
              <a:rPr lang="lt-LT" sz="2700" b="1" dirty="0">
                <a:latin typeface="Times New Roman" panose="02020603050405020304" pitchFamily="18" charset="0"/>
                <a:ea typeface="Times New Roman" panose="02020603050405020304" pitchFamily="18" charset="0"/>
              </a:rPr>
              <a:t/>
            </a:r>
            <a:br>
              <a:rPr lang="lt-LT" sz="2700" b="1" dirty="0">
                <a:latin typeface="Times New Roman" panose="02020603050405020304" pitchFamily="18" charset="0"/>
                <a:ea typeface="Times New Roman" panose="02020603050405020304" pitchFamily="18" charset="0"/>
              </a:rPr>
            </a:br>
            <a:r>
              <a:rPr lang="lt-LT" sz="2700" b="1" dirty="0">
                <a:latin typeface="Times New Roman" panose="02020603050405020304" pitchFamily="18" charset="0"/>
                <a:ea typeface="Times New Roman" panose="02020603050405020304" pitchFamily="18" charset="0"/>
              </a:rPr>
              <a:t/>
            </a:r>
            <a:br>
              <a:rPr lang="lt-LT" sz="2700" b="1" dirty="0">
                <a:latin typeface="Times New Roman" panose="02020603050405020304" pitchFamily="18" charset="0"/>
                <a:ea typeface="Times New Roman" panose="02020603050405020304" pitchFamily="18" charset="0"/>
              </a:rPr>
            </a:br>
            <a:r>
              <a:rPr lang="lt-LT" sz="2700" dirty="0" smtClean="0">
                <a:latin typeface="Times New Roman" panose="02020603050405020304" pitchFamily="18" charset="0"/>
                <a:ea typeface="Times New Roman" panose="02020603050405020304" pitchFamily="18" charset="0"/>
              </a:rPr>
              <a:t/>
            </a:r>
            <a:br>
              <a:rPr lang="lt-LT" sz="2700" dirty="0" smtClean="0">
                <a:latin typeface="Times New Roman" panose="02020603050405020304" pitchFamily="18" charset="0"/>
                <a:ea typeface="Times New Roman" panose="02020603050405020304" pitchFamily="18" charset="0"/>
              </a:rPr>
            </a:br>
            <a:r>
              <a:rPr lang="lt-LT" sz="2700" dirty="0" smtClean="0">
                <a:latin typeface="Times New Roman" panose="02020603050405020304" pitchFamily="18" charset="0"/>
                <a:ea typeface="Times New Roman" panose="02020603050405020304" pitchFamily="18" charset="0"/>
              </a:rPr>
              <a:t/>
            </a:r>
            <a:br>
              <a:rPr lang="lt-LT" sz="2700"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DĖL NUOTOLINIO MOKYMOSI IR PAGALBOS KARANTINO LAIKOTARPIU</a:t>
            </a:r>
            <a:r>
              <a:rPr lang="lt-LT" sz="2700" dirty="0">
                <a:latin typeface="Times New Roman" panose="02020603050405020304" pitchFamily="18" charset="0"/>
                <a:ea typeface="Times New Roman" panose="02020603050405020304" pitchFamily="18" charset="0"/>
              </a:rPr>
              <a:t/>
            </a:r>
            <a:br>
              <a:rPr lang="lt-LT" sz="2700" dirty="0">
                <a:latin typeface="Times New Roman" panose="02020603050405020304" pitchFamily="18" charset="0"/>
                <a:ea typeface="Times New Roman" panose="02020603050405020304" pitchFamily="18" charset="0"/>
              </a:rPr>
            </a:br>
            <a:r>
              <a:rPr lang="lt-LT" sz="4800" b="1" dirty="0">
                <a:latin typeface="Times New Roman" panose="02020603050405020304" pitchFamily="18" charset="0"/>
                <a:ea typeface="Times New Roman" panose="02020603050405020304" pitchFamily="18" charset="0"/>
              </a:rPr>
              <a:t> </a:t>
            </a: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endParaRPr lang="lt-LT" dirty="0"/>
          </a:p>
        </p:txBody>
      </p:sp>
      <p:pic>
        <p:nvPicPr>
          <p:cNvPr id="6" name="Turinio vietos rezervavimo ženklas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713" y="553453"/>
            <a:ext cx="1945900" cy="1973179"/>
          </a:xfrm>
          <a:effectLst>
            <a:glow rad="63500">
              <a:schemeClr val="accent6">
                <a:satMod val="175000"/>
                <a:alpha val="40000"/>
              </a:schemeClr>
            </a:glow>
            <a:softEdge rad="12700"/>
          </a:effectLst>
        </p:spPr>
      </p:pic>
      <p:pic>
        <p:nvPicPr>
          <p:cNvPr id="2" name="Paveikslėlis 1"/>
          <p:cNvPicPr>
            <a:picLocks noChangeAspect="1"/>
          </p:cNvPicPr>
          <p:nvPr/>
        </p:nvPicPr>
        <p:blipFill>
          <a:blip r:embed="rId3"/>
          <a:stretch>
            <a:fillRect/>
          </a:stretch>
        </p:blipFill>
        <p:spPr>
          <a:xfrm>
            <a:off x="2491018" y="6116461"/>
            <a:ext cx="4763544" cy="2108719"/>
          </a:xfrm>
          <a:prstGeom prst="rect">
            <a:avLst/>
          </a:prstGeom>
        </p:spPr>
      </p:pic>
    </p:spTree>
    <p:extLst>
      <p:ext uri="{BB962C8B-B14F-4D97-AF65-F5344CB8AC3E}">
        <p14:creationId xmlns:p14="http://schemas.microsoft.com/office/powerpoint/2010/main" val="794308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urinio vietos rezervavimo ženklas 4"/>
          <p:cNvSpPr>
            <a:spLocks noGrp="1"/>
          </p:cNvSpPr>
          <p:nvPr>
            <p:ph idx="1"/>
          </p:nvPr>
        </p:nvSpPr>
        <p:spPr>
          <a:xfrm>
            <a:off x="336883" y="264694"/>
            <a:ext cx="8879305" cy="12224085"/>
          </a:xfrm>
        </p:spPr>
        <p:txBody>
          <a:bodyPr>
            <a:noAutofit/>
          </a:bodyPr>
          <a:lstStyle/>
          <a:p>
            <a:pPr marL="0" indent="0" algn="just">
              <a:spcBef>
                <a:spcPts val="300"/>
              </a:spcBef>
              <a:spcAft>
                <a:spcPts val="1800"/>
              </a:spcAft>
              <a:buNone/>
            </a:pPr>
            <a:r>
              <a:rPr lang="lt-LT" sz="1400" dirty="0" smtClean="0">
                <a:latin typeface="Times New Roman" panose="02020603050405020304" pitchFamily="18" charset="0"/>
                <a:ea typeface="Times New Roman" panose="02020603050405020304" pitchFamily="18" charset="0"/>
              </a:rPr>
              <a:t>	</a:t>
            </a:r>
            <a:r>
              <a:rPr lang="lt-LT" sz="1800" dirty="0" smtClean="0">
                <a:latin typeface="Times New Roman" panose="02020603050405020304" pitchFamily="18" charset="0"/>
                <a:ea typeface="Times New Roman" panose="02020603050405020304" pitchFamily="18" charset="0"/>
                <a:cs typeface="Times New Roman" panose="02020603050405020304" pitchFamily="18" charset="0"/>
              </a:rPr>
              <a:t>Karantino </a:t>
            </a:r>
            <a:r>
              <a:rPr lang="lt-LT" sz="1800" dirty="0">
                <a:latin typeface="Times New Roman" panose="02020603050405020304" pitchFamily="18" charset="0"/>
                <a:ea typeface="Times New Roman" panose="02020603050405020304" pitchFamily="18" charset="0"/>
                <a:cs typeface="Times New Roman" panose="02020603050405020304" pitchFamily="18" charset="0"/>
              </a:rPr>
              <a:t>paskelbimo laikotarpiu pasikeitė tiek Jūsų įprasto gyvenimo, tiek mokymosi sąlygos. Šiuo metu Jūs, Jūsų bendraklasiai ir draugai, tėvai ir mokytojai susiduria su naujais iššūkiais. Pirmosiomis dienomis ir savaitėmis mokantis nuotoliniu būdu gali kilti mažesnių ar didesnių nesklandumų. Jus, Jūsų bendraklasiai, mokytojai, tėvai gali jausti skirtingus jausmus: pyktį, nerimą, liūdesį, džiaugsmą ir pan. arba jausti, kad nieko nejaučia... Nebūtinai Jūsų jausmai sutampa. Visa tai yra NORMALU, tačiau taip pat yra NORMALU pasirūpinti savo bei šalia esančių žmonių gerove. Pasistenkime kartu įveikti nesklandumus ir pasirūpinti, kad mokymasis nuotoliniu būdu taptų smagus ir malonus mums visiems ir keltų kuo mažiau rūpesčių ir problemų.</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Pasirūpinkite savimi: susikurkite dienotvarkę, joje numatykite laiką maitinimuisi, pamokoms, namų darbams atlikti, bendravimui su draugais, šeimos nariais, pomėgiams ir laisvalaikio veikloms, sportui ir fiziniam aktyvumui, poilsiui ir miegui.</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Ruošdamiesi pamokoms iš anksto pasirūpinkite savo darbo vieta, tinkamu apšvietimu, reikiamomis priemonėmis bei įsitikinkite, kad techninės priemonės (telefonas, planšetė, kompiuteris) ir vaizdo bei garso įranga juose veikia sklandžiai, yra pakankamai pakrauti arba pajungti į elektros lizdus.</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Nuotolinėms pamokoms ir konsultacijoms pasirinkite ramią aplinką, kad jokie pašaliniai dirgikliai Jūsų neblaškytų ir Jūsų niekas netrukdytų. Pamokos metu išjunkite visas pašalines priemones, išjunkite telefono skambėjimo garsą.</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Laiku, pagal iš anksto patvirtintą pamokų tvarkaraštį, prisijunkite prie pamokos, vedamos nuotoliniu būdu.</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Dirbdami nuotoliniu būdu su mokytoja ir bendraklasiais bendraukite mandagiai ir elkitės pagarbiai.</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Stenkitės laiku atlikti mokytojo pavestas užduotis, jeigu nespėjate, praneškite apie tai savo mokytojui. Jeigu nežinote ar nesupratote, kaip teisingai atlikti užduotį, taip pat prašykite mokytojo pagalbos arba susisiekite su juo, kad galėtų Jūs konsultuoti individualiai.</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Atminkite, kad pamokos, konsultacijos negali būti įrašomos ir platinamas be mokytojo, specialisto sutikimo. Gerbkite asmens teisę į privatumą ir laikykitės Lietuvos Respublikos asmens duomenų teisinės apsaugos įstatymo.</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Prisiminkite, kad kilus klausimams dėl pamokų arba jei patiriate emocinių, bendravimo, psichologinių sunkumų, visada galite kreiptis pagalbos į savo klasės auklėtojus, mokytojus, mokyklos specialistus, tėvus ar kitus asmenis, kuriais pasitikite. Jie padės Jums susirasti ar organizuoti reikiamą pagalbą geriausiu būdu. </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Palaikykite ryšį su klasiokais, draugais. Bendraudami išlikite pagarbūs vieni kitų atžvilgiu.</a:t>
            </a:r>
          </a:p>
          <a:p>
            <a:pPr marL="342900" lvl="0" indent="-342900" algn="just">
              <a:lnSpc>
                <a:spcPct val="107000"/>
              </a:lnSpc>
              <a:spcBef>
                <a:spcPts val="300"/>
              </a:spcBef>
              <a:spcAft>
                <a:spcPts val="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Palaikykite ryšį su savo artimaisiais, jei norisi juos apkabinti – apkabinkite. Jei jie negali jūsų apkabinti tuo metu – apkabinkite savo naminį gyvūnėlį, mėgstamą pagalvę, pasiklausykite mėgstamos muzikos, atsigerkite arbatos arba palepinkite save nedideliu maloniu dalyku (padarykite tai, kas tinka Jums).</a:t>
            </a:r>
          </a:p>
          <a:p>
            <a:pPr marL="342900" lvl="0" indent="-342900" algn="just">
              <a:lnSpc>
                <a:spcPct val="107000"/>
              </a:lnSpc>
              <a:spcBef>
                <a:spcPts val="300"/>
              </a:spcBef>
              <a:spcAft>
                <a:spcPts val="800"/>
              </a:spcAft>
              <a:buFont typeface="+mj-lt"/>
              <a:buAutoNum type="arabicPeriod"/>
            </a:pPr>
            <a:r>
              <a:rPr lang="lt-LT" sz="1800" dirty="0">
                <a:latin typeface="Times New Roman" panose="02020603050405020304" pitchFamily="18" charset="0"/>
                <a:ea typeface="Calibri" panose="020F0502020204030204" pitchFamily="34" charset="0"/>
                <a:cs typeface="Times New Roman" panose="02020603050405020304" pitchFamily="18" charset="0"/>
              </a:rPr>
              <a:t>Jei jaučiate, kad bendravimas Jūs vargina, suraskite vietą namuose, kur galite ramiai pabūti vieni ir nieko netrukdomi. Pasilepinkite ramybe, poilsiu, tyla.</a:t>
            </a:r>
          </a:p>
          <a:p>
            <a:endParaRPr lang="lt-LT" sz="1400" dirty="0">
              <a:latin typeface="Trebuchet MS" panose="020B0603020202020204" pitchFamily="34" charset="0"/>
            </a:endParaRPr>
          </a:p>
        </p:txBody>
      </p:sp>
    </p:spTree>
    <p:extLst>
      <p:ext uri="{BB962C8B-B14F-4D97-AF65-F5344CB8AC3E}">
        <p14:creationId xmlns:p14="http://schemas.microsoft.com/office/powerpoint/2010/main" val="1535153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0</Words>
  <Application>Microsoft Office PowerPoint</Application>
  <PresentationFormat>A3 formatas (297 x 420 mm)</PresentationFormat>
  <Paragraphs>13</Paragraphs>
  <Slides>2</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2</vt:i4>
      </vt:variant>
    </vt:vector>
  </HeadingPairs>
  <TitlesOfParts>
    <vt:vector size="8" baseType="lpstr">
      <vt:lpstr>Arial</vt:lpstr>
      <vt:lpstr>Calibri</vt:lpstr>
      <vt:lpstr>Calibri Light</vt:lpstr>
      <vt:lpstr>Times New Roman</vt:lpstr>
      <vt:lpstr>Trebuchet MS</vt:lpstr>
      <vt:lpstr>„Office“ tema</vt:lpstr>
      <vt:lpstr>        VILNIAUS RAJONO  PEDAGOGINĖ PSICHOLOGINĖ TARNYBA      REKOMENDACIJOS MOKINIAMS          DĖL NUOTOLINIO MOKYMOSI IR PAGALBOS KARANTINO LAIKOTARPIU     </vt:lpstr>
      <vt:lpstr>„PowerPoint“ pateiktis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VILNIAUS RAJONO PEDAGOGINĖ PSICHOLOGINĖ TARNYBA   REKOMENDACIJOS TĖVAMS  DĖL NUOTOLINIO MOKYMOSI IR PAGALBOS KARANTINO LAIKOTARPIU</dc:title>
  <dc:creator>Ola</dc:creator>
  <cp:lastModifiedBy>PPTNB1</cp:lastModifiedBy>
  <cp:revision>7</cp:revision>
  <dcterms:created xsi:type="dcterms:W3CDTF">2020-04-01T08:42:53Z</dcterms:created>
  <dcterms:modified xsi:type="dcterms:W3CDTF">2020-04-03T08:23:27Z</dcterms:modified>
</cp:coreProperties>
</file>