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FAB"/>
    <a:srgbClr val="B3DB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7" d="100"/>
          <a:sy n="47" d="100"/>
        </p:scale>
        <p:origin x="24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lt-LT" smtClean="0"/>
              <a:t>Spustelėję redag. ruoš. pavad. stilių</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lt-LT" smtClean="0"/>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2876956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Vertical Text Placeholder 2"/>
          <p:cNvSpPr>
            <a:spLocks noGrp="1"/>
          </p:cNvSpPr>
          <p:nvPr>
            <p:ph type="body" orient="vert" idx="1"/>
          </p:nvPr>
        </p:nvSpPr>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3586489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1145727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idx="1"/>
          </p:nvPr>
        </p:nvSpPr>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3259120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lt-LT" smtClean="0"/>
              <a:t>Spustelėję redag. ruoš. pavad. stilių</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075D596-8B24-4F81-ABB9-B7D6F91EEFCD}" type="datetimeFigureOut">
              <a:rPr lang="lt-LT" smtClean="0"/>
              <a:t>2020-04-03</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169689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Date Placeholder 4"/>
          <p:cNvSpPr>
            <a:spLocks noGrp="1"/>
          </p:cNvSpPr>
          <p:nvPr>
            <p:ph type="dt" sz="half" idx="10"/>
          </p:nvPr>
        </p:nvSpPr>
        <p:spPr/>
        <p:txBody>
          <a:bodyPr/>
          <a:lstStyle/>
          <a:p>
            <a:fld id="{B075D596-8B24-4F81-ABB9-B7D6F91EEFCD}" type="datetimeFigureOut">
              <a:rPr lang="lt-LT" smtClean="0"/>
              <a:t>2020-04-03</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2126852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lt-LT" smtClean="0"/>
              <a:t>Spustelėję redag. ruoš. pavad. stilių</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lt-LT" smtClean="0"/>
              <a:t>Redaguoti šablono teksto stilius</a:t>
            </a:r>
          </a:p>
        </p:txBody>
      </p:sp>
      <p:sp>
        <p:nvSpPr>
          <p:cNvPr id="4" name="Content Placeholder 3"/>
          <p:cNvSpPr>
            <a:spLocks noGrp="1"/>
          </p:cNvSpPr>
          <p:nvPr>
            <p:ph sz="half" idx="2"/>
          </p:nvPr>
        </p:nvSpPr>
        <p:spPr>
          <a:xfrm>
            <a:off x="661334" y="4676140"/>
            <a:ext cx="4061757" cy="687789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lt-LT" smtClean="0"/>
              <a:t>Redaguoti šablono teksto stilius</a:t>
            </a:r>
          </a:p>
        </p:txBody>
      </p:sp>
      <p:sp>
        <p:nvSpPr>
          <p:cNvPr id="6" name="Content Placeholder 5"/>
          <p:cNvSpPr>
            <a:spLocks noGrp="1"/>
          </p:cNvSpPr>
          <p:nvPr>
            <p:ph sz="quarter" idx="4"/>
          </p:nvPr>
        </p:nvSpPr>
        <p:spPr>
          <a:xfrm>
            <a:off x="4860608" y="4676140"/>
            <a:ext cx="4081761" cy="6877898"/>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7" name="Date Placeholder 6"/>
          <p:cNvSpPr>
            <a:spLocks noGrp="1"/>
          </p:cNvSpPr>
          <p:nvPr>
            <p:ph type="dt" sz="half" idx="10"/>
          </p:nvPr>
        </p:nvSpPr>
        <p:spPr/>
        <p:txBody>
          <a:bodyPr/>
          <a:lstStyle/>
          <a:p>
            <a:fld id="{B075D596-8B24-4F81-ABB9-B7D6F91EEFCD}" type="datetimeFigureOut">
              <a:rPr lang="lt-LT" smtClean="0"/>
              <a:t>2020-04-03</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409716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B075D596-8B24-4F81-ABB9-B7D6F91EEFCD}" type="datetimeFigureOut">
              <a:rPr lang="lt-LT" smtClean="0"/>
              <a:t>2020-04-03</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1943595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75D596-8B24-4F81-ABB9-B7D6F91EEFCD}" type="datetimeFigureOut">
              <a:rPr lang="lt-LT" smtClean="0"/>
              <a:t>2020-04-03</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3783124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lt-LT" smtClean="0"/>
              <a:t>Spustelėję redag. ruoš. pavad. stilių</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B075D596-8B24-4F81-ABB9-B7D6F91EEFCD}" type="datetimeFigureOut">
              <a:rPr lang="lt-LT" smtClean="0"/>
              <a:t>2020-04-03</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80662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lt-LT" smtClean="0"/>
              <a:t>Spustelėję redag. ruoš. pavad. stilių</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B075D596-8B24-4F81-ABB9-B7D6F91EEFCD}" type="datetimeFigureOut">
              <a:rPr lang="lt-LT" smtClean="0"/>
              <a:t>2020-04-03</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D9C58AB1-E964-482A-BA2E-45E1A62A6282}" type="slidenum">
              <a:rPr lang="lt-LT" smtClean="0"/>
              <a:t>‹#›</a:t>
            </a:fld>
            <a:endParaRPr lang="lt-LT"/>
          </a:p>
        </p:txBody>
      </p:sp>
    </p:spTree>
    <p:extLst>
      <p:ext uri="{BB962C8B-B14F-4D97-AF65-F5344CB8AC3E}">
        <p14:creationId xmlns:p14="http://schemas.microsoft.com/office/powerpoint/2010/main" val="2326672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7FFA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B075D596-8B24-4F81-ABB9-B7D6F91EEFCD}" type="datetimeFigureOut">
              <a:rPr lang="lt-LT" smtClean="0"/>
              <a:t>2020-04-03</a:t>
            </a:fld>
            <a:endParaRPr lang="lt-LT"/>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D9C58AB1-E964-482A-BA2E-45E1A62A6282}" type="slidenum">
              <a:rPr lang="lt-LT" smtClean="0"/>
              <a:t>‹#›</a:t>
            </a:fld>
            <a:endParaRPr lang="lt-LT"/>
          </a:p>
        </p:txBody>
      </p:sp>
    </p:spTree>
    <p:extLst>
      <p:ext uri="{BB962C8B-B14F-4D97-AF65-F5344CB8AC3E}">
        <p14:creationId xmlns:p14="http://schemas.microsoft.com/office/powerpoint/2010/main" val="2829677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title"/>
          </p:nvPr>
        </p:nvSpPr>
        <p:spPr>
          <a:xfrm>
            <a:off x="697833" y="553453"/>
            <a:ext cx="8349914" cy="11935326"/>
          </a:xfrm>
        </p:spPr>
        <p:txBody>
          <a:bodyPr>
            <a:normAutofit fontScale="90000"/>
          </a:bodyPr>
          <a:lstStyle/>
          <a:p>
            <a:pPr algn="ctr">
              <a:lnSpc>
                <a:spcPct val="100000"/>
              </a:lnSpc>
              <a:spcAft>
                <a:spcPts val="0"/>
              </a:spcAft>
            </a:pP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2400" b="1" dirty="0">
                <a:latin typeface="Times New Roman" panose="02020603050405020304" pitchFamily="18" charset="0"/>
                <a:ea typeface="Times New Roman" panose="02020603050405020304" pitchFamily="18" charset="0"/>
              </a:rPr>
              <a:t/>
            </a:r>
            <a:br>
              <a:rPr lang="lt-LT" sz="2400" b="1" dirty="0">
                <a:latin typeface="Times New Roman" panose="02020603050405020304" pitchFamily="18" charset="0"/>
                <a:ea typeface="Times New Roman" panose="02020603050405020304" pitchFamily="18" charset="0"/>
              </a:rPr>
            </a:b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2400" b="1" dirty="0">
                <a:latin typeface="Times New Roman" panose="02020603050405020304" pitchFamily="18" charset="0"/>
                <a:ea typeface="Times New Roman" panose="02020603050405020304" pitchFamily="18" charset="0"/>
              </a:rPr>
              <a:t/>
            </a:r>
            <a:br>
              <a:rPr lang="lt-LT" sz="2400" b="1" dirty="0">
                <a:latin typeface="Times New Roman" panose="02020603050405020304" pitchFamily="18" charset="0"/>
                <a:ea typeface="Times New Roman" panose="02020603050405020304" pitchFamily="18" charset="0"/>
              </a:rPr>
            </a:b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2400" b="1" dirty="0">
                <a:latin typeface="Times New Roman" panose="02020603050405020304" pitchFamily="18" charset="0"/>
                <a:ea typeface="Times New Roman" panose="02020603050405020304" pitchFamily="18" charset="0"/>
              </a:rPr>
              <a:t/>
            </a:r>
            <a:br>
              <a:rPr lang="lt-LT" sz="2400" b="1" dirty="0">
                <a:latin typeface="Times New Roman" panose="02020603050405020304" pitchFamily="18" charset="0"/>
                <a:ea typeface="Times New Roman" panose="02020603050405020304" pitchFamily="18" charset="0"/>
              </a:rPr>
            </a:br>
            <a:r>
              <a:rPr lang="lt-LT" sz="2400" b="1" dirty="0" smtClean="0">
                <a:latin typeface="Times New Roman" panose="02020603050405020304" pitchFamily="18" charset="0"/>
                <a:ea typeface="Times New Roman" panose="02020603050405020304" pitchFamily="18" charset="0"/>
              </a:rPr>
              <a:t/>
            </a:r>
            <a:br>
              <a:rPr lang="lt-LT" sz="2400" b="1" dirty="0" smtClean="0">
                <a:latin typeface="Times New Roman" panose="02020603050405020304" pitchFamily="18" charset="0"/>
                <a:ea typeface="Times New Roman" panose="02020603050405020304" pitchFamily="18" charset="0"/>
              </a:rPr>
            </a:br>
            <a:r>
              <a:rPr lang="lt-LT" sz="3100" b="1" dirty="0" smtClean="0">
                <a:latin typeface="Times New Roman" panose="02020603050405020304" pitchFamily="18" charset="0"/>
                <a:ea typeface="Times New Roman" panose="02020603050405020304" pitchFamily="18" charset="0"/>
              </a:rPr>
              <a:t>VILNIAUS RAJONO </a:t>
            </a:r>
            <a:br>
              <a:rPr lang="lt-LT" sz="3100" b="1" dirty="0" smtClean="0">
                <a:latin typeface="Times New Roman" panose="02020603050405020304" pitchFamily="18" charset="0"/>
                <a:ea typeface="Times New Roman" panose="02020603050405020304" pitchFamily="18" charset="0"/>
              </a:rPr>
            </a:br>
            <a:r>
              <a:rPr lang="lt-LT" sz="3100" b="1" dirty="0" smtClean="0">
                <a:latin typeface="Times New Roman" panose="02020603050405020304" pitchFamily="18" charset="0"/>
                <a:ea typeface="Times New Roman" panose="02020603050405020304" pitchFamily="18" charset="0"/>
              </a:rPr>
              <a:t>PEDAGOGINĖ PSICHOLOGINĖ TARNYBA</a:t>
            </a:r>
            <a:r>
              <a:rPr lang="lt-LT" sz="3100" dirty="0" smtClean="0">
                <a:latin typeface="Times New Roman" panose="02020603050405020304" pitchFamily="18" charset="0"/>
                <a:ea typeface="Times New Roman" panose="02020603050405020304" pitchFamily="18" charset="0"/>
              </a:rPr>
              <a:t/>
            </a:r>
            <a:br>
              <a:rPr lang="lt-LT" sz="3100" dirty="0" smtClean="0">
                <a:latin typeface="Times New Roman" panose="02020603050405020304" pitchFamily="18" charset="0"/>
                <a:ea typeface="Times New Roman" panose="02020603050405020304" pitchFamily="18" charset="0"/>
              </a:rPr>
            </a:br>
            <a:r>
              <a:rPr lang="lt-LT" sz="2200" dirty="0" smtClean="0">
                <a:latin typeface="Times New Roman" panose="02020603050405020304" pitchFamily="18" charset="0"/>
                <a:ea typeface="Times New Roman" panose="02020603050405020304" pitchFamily="18" charset="0"/>
              </a:rPr>
              <a:t/>
            </a:r>
            <a:br>
              <a:rPr lang="lt-LT" sz="2200" dirty="0" smtClean="0">
                <a:latin typeface="Times New Roman" panose="02020603050405020304" pitchFamily="18" charset="0"/>
                <a:ea typeface="Times New Roman" panose="02020603050405020304" pitchFamily="18" charset="0"/>
              </a:rPr>
            </a:br>
            <a:r>
              <a:rPr lang="lt-LT" sz="2200" dirty="0">
                <a:latin typeface="Times New Roman" panose="02020603050405020304" pitchFamily="18" charset="0"/>
                <a:ea typeface="Times New Roman" panose="02020603050405020304" pitchFamily="18" charset="0"/>
              </a:rPr>
              <a:t/>
            </a:r>
            <a:br>
              <a:rPr lang="lt-LT" sz="2200" dirty="0">
                <a:latin typeface="Times New Roman" panose="02020603050405020304" pitchFamily="18" charset="0"/>
                <a:ea typeface="Times New Roman" panose="02020603050405020304" pitchFamily="18" charset="0"/>
              </a:rPr>
            </a:br>
            <a:r>
              <a:rPr lang="lt-LT" sz="2200" dirty="0">
                <a:latin typeface="Times New Roman" panose="02020603050405020304" pitchFamily="18" charset="0"/>
                <a:ea typeface="Times New Roman" panose="02020603050405020304" pitchFamily="18" charset="0"/>
              </a:rPr>
              <a:t/>
            </a:r>
            <a:br>
              <a:rPr lang="lt-LT" sz="2200" dirty="0">
                <a:latin typeface="Times New Roman" panose="02020603050405020304" pitchFamily="18" charset="0"/>
                <a:ea typeface="Times New Roman" panose="02020603050405020304" pitchFamily="18" charset="0"/>
              </a:rPr>
            </a:br>
            <a:r>
              <a:rPr lang="lt-LT" sz="2200" b="1" dirty="0" smtClean="0">
                <a:latin typeface="Times New Roman" panose="02020603050405020304" pitchFamily="18" charset="0"/>
                <a:ea typeface="Times New Roman" panose="02020603050405020304" pitchFamily="18" charset="0"/>
              </a:rPr>
              <a:t> </a:t>
            </a:r>
            <a:r>
              <a:rPr lang="lt-LT" sz="2200" dirty="0" smtClean="0">
                <a:latin typeface="Times New Roman" panose="02020603050405020304" pitchFamily="18" charset="0"/>
                <a:ea typeface="Times New Roman" panose="02020603050405020304" pitchFamily="18" charset="0"/>
              </a:rPr>
              <a:t/>
            </a:r>
            <a:br>
              <a:rPr lang="lt-LT" sz="2200" dirty="0" smtClean="0">
                <a:latin typeface="Times New Roman" panose="02020603050405020304" pitchFamily="18" charset="0"/>
                <a:ea typeface="Times New Roman" panose="02020603050405020304" pitchFamily="18" charset="0"/>
              </a:rPr>
            </a:br>
            <a:r>
              <a:rPr lang="lt-LT" sz="2700" b="1" dirty="0" smtClean="0">
                <a:latin typeface="Times New Roman" panose="02020603050405020304" pitchFamily="18" charset="0"/>
                <a:ea typeface="Times New Roman" panose="02020603050405020304" pitchFamily="18" charset="0"/>
              </a:rPr>
              <a:t>REKOMENDACIJOS TĖVAMS</a:t>
            </a:r>
            <a:r>
              <a:rPr lang="lt-LT" sz="2700" dirty="0" smtClean="0">
                <a:latin typeface="Times New Roman" panose="02020603050405020304" pitchFamily="18" charset="0"/>
                <a:ea typeface="Times New Roman" panose="02020603050405020304" pitchFamily="18" charset="0"/>
              </a:rPr>
              <a:t> </a:t>
            </a:r>
            <a:br>
              <a:rPr lang="lt-LT" sz="2700" dirty="0" smtClean="0">
                <a:latin typeface="Times New Roman" panose="02020603050405020304" pitchFamily="18" charset="0"/>
                <a:ea typeface="Times New Roman" panose="02020603050405020304" pitchFamily="18" charset="0"/>
              </a:rPr>
            </a:br>
            <a:r>
              <a:rPr lang="lt-LT" sz="2700" dirty="0" smtClean="0">
                <a:latin typeface="Times New Roman" panose="02020603050405020304" pitchFamily="18" charset="0"/>
                <a:ea typeface="Times New Roman" panose="02020603050405020304" pitchFamily="18" charset="0"/>
              </a:rPr>
              <a:t/>
            </a:r>
            <a:br>
              <a:rPr lang="lt-LT" sz="2700" dirty="0" smtClean="0">
                <a:latin typeface="Times New Roman" panose="02020603050405020304" pitchFamily="18" charset="0"/>
                <a:ea typeface="Times New Roman" panose="02020603050405020304" pitchFamily="18" charset="0"/>
              </a:rPr>
            </a:br>
            <a:r>
              <a:rPr lang="lt-LT" sz="2700" b="1" dirty="0" smtClean="0">
                <a:latin typeface="Times New Roman" panose="02020603050405020304" pitchFamily="18" charset="0"/>
                <a:ea typeface="Times New Roman" panose="02020603050405020304" pitchFamily="18" charset="0"/>
              </a:rPr>
              <a:t>DĖL NUOTOLINIO MOKYMOSI IR PAGALBOS KARANTINO LAIKOTARPIU</a:t>
            </a:r>
            <a:r>
              <a:rPr lang="lt-LT" sz="2700" dirty="0">
                <a:latin typeface="Times New Roman" panose="02020603050405020304" pitchFamily="18" charset="0"/>
                <a:ea typeface="Times New Roman" panose="02020603050405020304" pitchFamily="18" charset="0"/>
              </a:rPr>
              <a:t/>
            </a:r>
            <a:br>
              <a:rPr lang="lt-LT" sz="2700" dirty="0">
                <a:latin typeface="Times New Roman" panose="02020603050405020304" pitchFamily="18" charset="0"/>
                <a:ea typeface="Times New Roman" panose="02020603050405020304" pitchFamily="18" charset="0"/>
              </a:rPr>
            </a:br>
            <a:r>
              <a:rPr lang="lt-LT" sz="4800" b="1" dirty="0">
                <a:latin typeface="Times New Roman" panose="02020603050405020304" pitchFamily="18" charset="0"/>
                <a:ea typeface="Times New Roman" panose="02020603050405020304" pitchFamily="18" charset="0"/>
              </a:rPr>
              <a:t> </a:t>
            </a:r>
            <a:r>
              <a:rPr lang="lt-LT" sz="4800" dirty="0">
                <a:latin typeface="Times New Roman" panose="02020603050405020304" pitchFamily="18" charset="0"/>
                <a:ea typeface="Times New Roman" panose="02020603050405020304" pitchFamily="18" charset="0"/>
              </a:rPr>
              <a:t/>
            </a:r>
            <a:br>
              <a:rPr lang="lt-LT" sz="4800" dirty="0">
                <a:latin typeface="Times New Roman" panose="02020603050405020304" pitchFamily="18" charset="0"/>
                <a:ea typeface="Times New Roman" panose="02020603050405020304" pitchFamily="18" charset="0"/>
              </a:rPr>
            </a:br>
            <a:r>
              <a:rPr lang="lt-LT" sz="4800" dirty="0" smtClean="0">
                <a:latin typeface="Times New Roman" panose="02020603050405020304" pitchFamily="18" charset="0"/>
                <a:ea typeface="Times New Roman" panose="02020603050405020304" pitchFamily="18" charset="0"/>
              </a:rPr>
              <a:t/>
            </a:r>
            <a:br>
              <a:rPr lang="lt-LT" sz="4800" dirty="0" smtClean="0">
                <a:latin typeface="Times New Roman" panose="02020603050405020304" pitchFamily="18" charset="0"/>
                <a:ea typeface="Times New Roman" panose="02020603050405020304" pitchFamily="18" charset="0"/>
              </a:rPr>
            </a:br>
            <a:r>
              <a:rPr lang="lt-LT" sz="4800" dirty="0" smtClean="0">
                <a:latin typeface="Times New Roman" panose="02020603050405020304" pitchFamily="18" charset="0"/>
                <a:ea typeface="Times New Roman" panose="02020603050405020304" pitchFamily="18" charset="0"/>
              </a:rPr>
              <a:t/>
            </a:r>
            <a:br>
              <a:rPr lang="lt-LT" sz="4800" dirty="0" smtClean="0">
                <a:latin typeface="Times New Roman" panose="02020603050405020304" pitchFamily="18" charset="0"/>
                <a:ea typeface="Times New Roman" panose="02020603050405020304" pitchFamily="18" charset="0"/>
              </a:rPr>
            </a:br>
            <a:r>
              <a:rPr lang="lt-LT" sz="4800" dirty="0">
                <a:latin typeface="Times New Roman" panose="02020603050405020304" pitchFamily="18" charset="0"/>
                <a:ea typeface="Times New Roman" panose="02020603050405020304" pitchFamily="18" charset="0"/>
              </a:rPr>
              <a:t/>
            </a:r>
            <a:br>
              <a:rPr lang="lt-LT" sz="4800" dirty="0">
                <a:latin typeface="Times New Roman" panose="02020603050405020304" pitchFamily="18" charset="0"/>
                <a:ea typeface="Times New Roman" panose="02020603050405020304" pitchFamily="18" charset="0"/>
              </a:rPr>
            </a:br>
            <a:r>
              <a:rPr lang="lt-LT" sz="4800" dirty="0">
                <a:latin typeface="Times New Roman" panose="02020603050405020304" pitchFamily="18" charset="0"/>
                <a:ea typeface="Times New Roman" panose="02020603050405020304" pitchFamily="18" charset="0"/>
              </a:rPr>
              <a:t/>
            </a:r>
            <a:br>
              <a:rPr lang="lt-LT" sz="4800" dirty="0">
                <a:latin typeface="Times New Roman" panose="02020603050405020304" pitchFamily="18" charset="0"/>
                <a:ea typeface="Times New Roman" panose="02020603050405020304" pitchFamily="18" charset="0"/>
              </a:rPr>
            </a:br>
            <a:r>
              <a:rPr lang="lt-LT" sz="4800" dirty="0" smtClean="0">
                <a:latin typeface="Times New Roman" panose="02020603050405020304" pitchFamily="18" charset="0"/>
                <a:ea typeface="Times New Roman" panose="02020603050405020304" pitchFamily="18" charset="0"/>
              </a:rPr>
              <a:t/>
            </a:r>
            <a:br>
              <a:rPr lang="lt-LT" sz="4800" dirty="0" smtClean="0">
                <a:latin typeface="Times New Roman" panose="02020603050405020304" pitchFamily="18" charset="0"/>
                <a:ea typeface="Times New Roman" panose="02020603050405020304" pitchFamily="18" charset="0"/>
              </a:rPr>
            </a:br>
            <a:endParaRPr lang="lt-LT" dirty="0"/>
          </a:p>
        </p:txBody>
      </p:sp>
      <p:pic>
        <p:nvPicPr>
          <p:cNvPr id="6" name="Turinio vietos rezervavimo ženklas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51713" y="553453"/>
            <a:ext cx="1945900" cy="1973179"/>
          </a:xfrm>
          <a:effectLst>
            <a:glow rad="63500">
              <a:schemeClr val="accent6">
                <a:satMod val="175000"/>
                <a:alpha val="40000"/>
              </a:schemeClr>
            </a:glow>
            <a:softEdge rad="12700"/>
          </a:effectLst>
        </p:spPr>
      </p:pic>
    </p:spTree>
    <p:extLst>
      <p:ext uri="{BB962C8B-B14F-4D97-AF65-F5344CB8AC3E}">
        <p14:creationId xmlns:p14="http://schemas.microsoft.com/office/powerpoint/2010/main" val="794308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urinio vietos rezervavimo ženklas 4"/>
          <p:cNvSpPr>
            <a:spLocks noGrp="1"/>
          </p:cNvSpPr>
          <p:nvPr>
            <p:ph idx="1"/>
          </p:nvPr>
        </p:nvSpPr>
        <p:spPr>
          <a:xfrm>
            <a:off x="300251" y="245660"/>
            <a:ext cx="9048465" cy="12351224"/>
          </a:xfrm>
        </p:spPr>
        <p:txBody>
          <a:bodyPr>
            <a:noAutofit/>
          </a:bodyPr>
          <a:lstStyle/>
          <a:p>
            <a:pPr indent="0" algn="just">
              <a:lnSpc>
                <a:spcPct val="150000"/>
              </a:lnSpc>
              <a:spcBef>
                <a:spcPts val="300"/>
              </a:spcBef>
              <a:spcAft>
                <a:spcPts val="0"/>
              </a:spcAft>
              <a:buNone/>
            </a:pPr>
            <a:r>
              <a:rPr lang="lt-LT" sz="15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lt-LT" sz="1500" dirty="0" smtClean="0">
                <a:latin typeface="Times New Roman" panose="02020603050405020304" pitchFamily="18" charset="0"/>
                <a:ea typeface="Times New Roman" panose="02020603050405020304" pitchFamily="18" charset="0"/>
                <a:cs typeface="Times New Roman" panose="02020603050405020304" pitchFamily="18" charset="0"/>
              </a:rPr>
              <a:t>Šiuo </a:t>
            </a:r>
            <a:r>
              <a:rPr lang="lt-LT" sz="1500" dirty="0">
                <a:latin typeface="Times New Roman" panose="02020603050405020304" pitchFamily="18" charset="0"/>
                <a:ea typeface="Times New Roman" panose="02020603050405020304" pitchFamily="18" charset="0"/>
                <a:cs typeface="Times New Roman" panose="02020603050405020304" pitchFamily="18" charset="0"/>
              </a:rPr>
              <a:t>neįprastu, daugeliui sudėtingu laikotarpiu labai svarbu bendrauti ir bendradarbiauti bei palaikyti vieni kitus. Nuotolinis mokymas tapo dideliu iššūkiu tiek mokykloms, tiek mokytojams, tiek tėvams ir jų vaikams. Pirmos dienos ir savaitės – adaptacinis laikotarpis, kuriuo metu gali kilti mažesnių ar didesnių nesklandumų. Svarbu sau priminti, kad tai yra normalu ir pasirūpinti savo bei šalia esančių vaikų emocine gerove.</a:t>
            </a:r>
          </a:p>
          <a:p>
            <a:pPr marL="342900" lvl="0" indent="-342900" algn="just">
              <a:lnSpc>
                <a:spcPct val="150000"/>
              </a:lnSpc>
              <a:spcBef>
                <a:spcPts val="300"/>
              </a:spcBef>
              <a:spcAft>
                <a:spcPts val="0"/>
              </a:spcAft>
              <a:buFont typeface="+mj-lt"/>
              <a:buAutoNum type="arabicPeriod"/>
            </a:pPr>
            <a:r>
              <a:rPr lang="lt-LT" sz="1500" dirty="0">
                <a:latin typeface="Times New Roman" panose="02020603050405020304" pitchFamily="18" charset="0"/>
                <a:ea typeface="Calibri" panose="020F0502020204030204" pitchFamily="34" charset="0"/>
                <a:cs typeface="Times New Roman" panose="02020603050405020304" pitchFamily="18" charset="0"/>
              </a:rPr>
              <a:t>Dienotvarkė labai svarbus elementas kiekvieno mūsų gyvenime.  Kuo jaunesnis vaikas, tuo svarbiau turėti aiškią dienotvarkę. Aiškiai susidėliokite dienotvarkę: kada keliamės, valgome pusryčius, mokomės, pietaujame, ilsimės ir pan. Vakaras turėtų būti skirtas pramogoms, žaidimams, pomėgiams ir ramiam poilsiui prieš miegą.</a:t>
            </a:r>
          </a:p>
          <a:p>
            <a:pPr marL="342900" lvl="0" indent="-342900" algn="just">
              <a:lnSpc>
                <a:spcPct val="150000"/>
              </a:lnSpc>
              <a:spcBef>
                <a:spcPts val="300"/>
              </a:spcBef>
              <a:spcAft>
                <a:spcPts val="0"/>
              </a:spcAft>
              <a:buFont typeface="+mj-lt"/>
              <a:buAutoNum type="arabicPeriod"/>
            </a:pPr>
            <a:r>
              <a:rPr lang="lt-LT" sz="1500" dirty="0">
                <a:latin typeface="Times New Roman" panose="02020603050405020304" pitchFamily="18" charset="0"/>
                <a:ea typeface="Calibri" panose="020F0502020204030204" pitchFamily="34" charset="0"/>
                <a:cs typeface="Times New Roman" panose="02020603050405020304" pitchFamily="18" charset="0"/>
              </a:rPr>
              <a:t>Drauge su vaikais paruoškite mokytis tinkamą mokymuisi aplinką: stalas, kėdė, kompiuteris/planšetė.  Paslėpkite visus nereikalingus daiktus, aplinka turėtų kuo mažiau blaškyti vaiką. </a:t>
            </a:r>
          </a:p>
          <a:p>
            <a:pPr marL="342900" lvl="0" indent="-342900" algn="just">
              <a:lnSpc>
                <a:spcPct val="150000"/>
              </a:lnSpc>
              <a:spcBef>
                <a:spcPts val="300"/>
              </a:spcBef>
              <a:spcAft>
                <a:spcPts val="0"/>
              </a:spcAft>
              <a:buFont typeface="+mj-lt"/>
              <a:buAutoNum type="arabicPeriod"/>
            </a:pPr>
            <a:r>
              <a:rPr lang="lt-LT" sz="1500" dirty="0">
                <a:latin typeface="Times New Roman" panose="02020603050405020304" pitchFamily="18" charset="0"/>
                <a:ea typeface="Calibri" panose="020F0502020204030204" pitchFamily="34" charset="0"/>
                <a:cs typeface="Times New Roman" panose="02020603050405020304" pitchFamily="18" charset="0"/>
              </a:rPr>
              <a:t>Padėkite mokytojams: pasiteiraukite, gal reikalinga kokia nors tėvelių pagalba. Atminkite, kad mokytojai naudodamiesi nauja sistema, pirmomis dienomis patiria didelį stresą ir jiems reikia supratimo ir palaikymo. Jeigu pastebite, kad vaikai nespėja laiku atlikti užduočių ar krūvis yra per didelis, informuokite apie tai mokytojus, kad jie galėtų pakoreguoti paruoštas pamokas.</a:t>
            </a:r>
          </a:p>
          <a:p>
            <a:pPr marL="342900" lvl="0" indent="-342900" algn="just">
              <a:lnSpc>
                <a:spcPct val="150000"/>
              </a:lnSpc>
              <a:spcBef>
                <a:spcPts val="300"/>
              </a:spcBef>
              <a:spcAft>
                <a:spcPts val="0"/>
              </a:spcAft>
              <a:buFont typeface="+mj-lt"/>
              <a:buAutoNum type="arabicPeriod"/>
            </a:pPr>
            <a:r>
              <a:rPr lang="lt-LT" sz="1500" dirty="0">
                <a:latin typeface="Times New Roman" panose="02020603050405020304" pitchFamily="18" charset="0"/>
                <a:ea typeface="Calibri" panose="020F0502020204030204" pitchFamily="34" charset="0"/>
                <a:cs typeface="Times New Roman" panose="02020603050405020304" pitchFamily="18" charset="0"/>
              </a:rPr>
              <a:t>Kas 30-50 minučių (priklausomai nuo vaiko amžiaus) atitraukite vaiką nuo ekrano ir darykite pertraukėles. Galite paprašyti vaiko ką nors Jums padėti, padaryti mankštą, išvesti į lauką šuniuką.  Fizinis atsitraukimas yra būtinas gerai protinei veiklai. Pertraukų metu pravėdinkite patalpas.</a:t>
            </a:r>
          </a:p>
          <a:p>
            <a:pPr marL="342900" lvl="0" indent="-342900" algn="just">
              <a:lnSpc>
                <a:spcPct val="150000"/>
              </a:lnSpc>
              <a:spcBef>
                <a:spcPts val="300"/>
              </a:spcBef>
              <a:spcAft>
                <a:spcPts val="0"/>
              </a:spcAft>
              <a:buFont typeface="+mj-lt"/>
              <a:buAutoNum type="arabicPeriod"/>
            </a:pPr>
            <a:r>
              <a:rPr lang="lt-LT" sz="1500" dirty="0">
                <a:latin typeface="Times New Roman" panose="02020603050405020304" pitchFamily="18" charset="0"/>
                <a:ea typeface="Calibri" panose="020F0502020204030204" pitchFamily="34" charset="0"/>
                <a:cs typeface="Times New Roman" panose="02020603050405020304" pitchFamily="18" charset="0"/>
              </a:rPr>
              <a:t>Ypatingai svarbu pasirūpinti tais vaikais, kurie namuose lieka vieni, kurie turi bendravimo su bendraamžiais sunkumų, emocinių problemų. Skatinkite vaikus paskambinti, parašyti savo draugams, klasiokams ir pasidalinti su jais naudingomis nuorodomis, filmais, žaidimais ir pan.</a:t>
            </a:r>
          </a:p>
          <a:p>
            <a:pPr marL="342900" lvl="0" indent="-342900" algn="just">
              <a:lnSpc>
                <a:spcPct val="150000"/>
              </a:lnSpc>
              <a:spcBef>
                <a:spcPts val="300"/>
              </a:spcBef>
              <a:spcAft>
                <a:spcPts val="0"/>
              </a:spcAft>
              <a:buFont typeface="+mj-lt"/>
              <a:buAutoNum type="arabicPeriod"/>
            </a:pPr>
            <a:r>
              <a:rPr lang="lt-LT" sz="1500" dirty="0">
                <a:latin typeface="Times New Roman" panose="02020603050405020304" pitchFamily="18" charset="0"/>
                <a:ea typeface="Calibri" panose="020F0502020204030204" pitchFamily="34" charset="0"/>
                <a:cs typeface="Times New Roman" panose="02020603050405020304" pitchFamily="18" charset="0"/>
              </a:rPr>
              <a:t>Padėkite vaikui atsipalaiduoti, naudokite relaksacinius įrašus, pasiūlykite kartu piešti, žiūrėti nuotaikingą filmą. Humoras, pajuokavimai palengvina išgyvenimus, leidžia nusiraminti. Svarbu turėti šeimyninius ritualus: paskaitykite vaikams prieš miegą pasaką, kartu valgykite vakarienę, savaitgalį visa šeima kartu pažiūrėkite įdomų filmą.</a:t>
            </a:r>
          </a:p>
          <a:p>
            <a:pPr marL="342900" lvl="0" indent="-342900" algn="just">
              <a:lnSpc>
                <a:spcPct val="150000"/>
              </a:lnSpc>
              <a:spcBef>
                <a:spcPts val="300"/>
              </a:spcBef>
              <a:spcAft>
                <a:spcPts val="0"/>
              </a:spcAft>
              <a:buFont typeface="+mj-lt"/>
              <a:buAutoNum type="arabicPeriod"/>
              <a:tabLst>
                <a:tab pos="6480175" algn="l"/>
              </a:tabLst>
            </a:pPr>
            <a:r>
              <a:rPr lang="lt-LT" sz="1500" dirty="0">
                <a:latin typeface="Times New Roman" panose="02020603050405020304" pitchFamily="18" charset="0"/>
                <a:ea typeface="Calibri" panose="020F0502020204030204" pitchFamily="34" charset="0"/>
                <a:cs typeface="Times New Roman" panose="02020603050405020304" pitchFamily="18" charset="0"/>
              </a:rPr>
              <a:t>Jei vaikas turi raidos, emocinių ir/ar elgesio sunkumų, pasikonsultuokite su švietimo pagalbos specialistais (specialiaisiais pedagogais, logopedais, psichologais, socialiniais pedagogais), kaip vaikui padėti priimti pokyčius ir mokytis.</a:t>
            </a:r>
          </a:p>
          <a:p>
            <a:pPr marL="342900" lvl="0" indent="-342900" algn="just">
              <a:lnSpc>
                <a:spcPct val="150000"/>
              </a:lnSpc>
              <a:spcBef>
                <a:spcPts val="300"/>
              </a:spcBef>
              <a:spcAft>
                <a:spcPts val="0"/>
              </a:spcAft>
              <a:buFont typeface="+mj-lt"/>
              <a:buAutoNum type="arabicPeriod"/>
            </a:pPr>
            <a:r>
              <a:rPr lang="lt-LT" sz="1500" dirty="0">
                <a:latin typeface="Times New Roman" panose="02020603050405020304" pitchFamily="18" charset="0"/>
                <a:ea typeface="Calibri" panose="020F0502020204030204" pitchFamily="34" charset="0"/>
                <a:cs typeface="Times New Roman" panose="02020603050405020304" pitchFamily="18" charset="0"/>
              </a:rPr>
              <a:t>Jei Jums patiems kyla nerimo, sunkumų, konsultuokitės su kitais mokinių tėvais, mokyklos pagalbos vaikui specialistais. </a:t>
            </a:r>
          </a:p>
          <a:p>
            <a:pPr marL="342900" lvl="0" indent="-342900" algn="just">
              <a:lnSpc>
                <a:spcPct val="150000"/>
              </a:lnSpc>
              <a:spcBef>
                <a:spcPts val="300"/>
              </a:spcBef>
              <a:spcAft>
                <a:spcPts val="0"/>
              </a:spcAft>
              <a:buFont typeface="+mj-lt"/>
              <a:buAutoNum type="arabicPeriod"/>
            </a:pPr>
            <a:r>
              <a:rPr lang="lt-LT" sz="1500" dirty="0">
                <a:latin typeface="Times New Roman" panose="02020603050405020304" pitchFamily="18" charset="0"/>
                <a:ea typeface="Calibri" panose="020F0502020204030204" pitchFamily="34" charset="0"/>
                <a:cs typeface="Times New Roman" panose="02020603050405020304" pitchFamily="18" charset="0"/>
              </a:rPr>
              <a:t>Būtina pasirūpinti savo tiek fizine, tiek psichine sveikata: laikykitės dienotvarkės, sportuokite, tinkamai maitinkitės, ilsėkitės, bendraukite.</a:t>
            </a:r>
          </a:p>
          <a:p>
            <a:pPr marL="342900" lvl="0" indent="-342900" algn="just">
              <a:lnSpc>
                <a:spcPct val="150000"/>
              </a:lnSpc>
              <a:spcBef>
                <a:spcPts val="300"/>
              </a:spcBef>
              <a:spcAft>
                <a:spcPts val="0"/>
              </a:spcAft>
              <a:buFont typeface="+mj-lt"/>
              <a:buAutoNum type="arabicPeriod"/>
            </a:pPr>
            <a:r>
              <a:rPr lang="lt-LT" sz="1500" dirty="0">
                <a:latin typeface="Times New Roman" panose="02020603050405020304" pitchFamily="18" charset="0"/>
                <a:ea typeface="Calibri" panose="020F0502020204030204" pitchFamily="34" charset="0"/>
                <a:cs typeface="Times New Roman" panose="02020603050405020304" pitchFamily="18" charset="0"/>
              </a:rPr>
              <a:t>Kalbėkite su vaikais, kas vyksta ir kaip kiekvienas iš mūsų jaučiasi šioje situacijoje. Stenkimės vaikams neperduoti mūsų baimių ir panikos. Kiekvieną dieną kartokite vaikui, kad jį labai mylite, dažniau apkabinkite, pabrėžkite, kaip smagu kartu leisti laiką, kartokite, kad viskas bus gerai. Tegu bendrai su šeima praleistas laikas Jūsų šeimą dar labiau sustiprins.</a:t>
            </a:r>
          </a:p>
          <a:p>
            <a:endParaRPr lang="lt-LT" sz="1400" dirty="0">
              <a:latin typeface="Trebuchet MS" panose="020B0603020202020204" pitchFamily="34" charset="0"/>
            </a:endParaRPr>
          </a:p>
        </p:txBody>
      </p:sp>
    </p:spTree>
    <p:extLst>
      <p:ext uri="{BB962C8B-B14F-4D97-AF65-F5344CB8AC3E}">
        <p14:creationId xmlns:p14="http://schemas.microsoft.com/office/powerpoint/2010/main" val="1535153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
  <a:themeElements>
    <a:clrScheme name="„Office“ 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TotalTime>
  <Words>0</Words>
  <Application>Microsoft Office PowerPoint</Application>
  <PresentationFormat>A3 formatas (297 x 420 mm)</PresentationFormat>
  <Paragraphs>12</Paragraphs>
  <Slides>2</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2</vt:i4>
      </vt:variant>
    </vt:vector>
  </HeadingPairs>
  <TitlesOfParts>
    <vt:vector size="8" baseType="lpstr">
      <vt:lpstr>Arial</vt:lpstr>
      <vt:lpstr>Calibri</vt:lpstr>
      <vt:lpstr>Calibri Light</vt:lpstr>
      <vt:lpstr>Times New Roman</vt:lpstr>
      <vt:lpstr>Trebuchet MS</vt:lpstr>
      <vt:lpstr>„Office“ tema</vt:lpstr>
      <vt:lpstr>        VILNIAUS RAJONO  PEDAGOGINĖ PSICHOLOGINĖ TARNYBA      REKOMENDACIJOS TĖVAMS   DĖL NUOTOLINIO MOKYMOSI IR PAGALBOS KARANTINO LAIKOTARPIU        </vt:lpstr>
      <vt:lpstr>„PowerPoint“ pateiktis</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VILNIAUS RAJONO PEDAGOGINĖ PSICHOLOGINĖ TARNYBA   REKOMENDACIJOS TĖVAMS  DĖL NUOTOLINIO MOKYMOSI IR PAGALBOS KARANTINO LAIKOTARPIU</dc:title>
  <dc:creator>Ola</dc:creator>
  <cp:lastModifiedBy>PPTNB1</cp:lastModifiedBy>
  <cp:revision>7</cp:revision>
  <dcterms:created xsi:type="dcterms:W3CDTF">2020-04-01T08:42:53Z</dcterms:created>
  <dcterms:modified xsi:type="dcterms:W3CDTF">2020-04-03T08:23:12Z</dcterms:modified>
</cp:coreProperties>
</file>